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73" r:id="rId2"/>
    <p:sldId id="259" r:id="rId3"/>
    <p:sldId id="261" r:id="rId4"/>
    <p:sldId id="372" r:id="rId5"/>
    <p:sldId id="37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NUVhQQmceOl/0haAIjNVg==" hashData="rUacfcGgKvx/NdWfdL94JCR0++veltNCRwL2BdCIWcdCe/6Vk9j3swjoLH5yFM5U/UnHML1ZWHaS/LiUu4UdJ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45"/>
    <a:srgbClr val="EDDA6B"/>
    <a:srgbClr val="2C2C59"/>
    <a:srgbClr val="2C2C66"/>
    <a:srgbClr val="2C2C2C"/>
    <a:srgbClr val="181517"/>
    <a:srgbClr val="79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09"/>
    <p:restoredTop sz="94708"/>
  </p:normalViewPr>
  <p:slideViewPr>
    <p:cSldViewPr snapToGrid="0" snapToObjects="1" showGuides="1">
      <p:cViewPr>
        <p:scale>
          <a:sx n="58" d="100"/>
          <a:sy n="58" d="100"/>
        </p:scale>
        <p:origin x="1267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1C277-F067-AC46-BB6F-308807D12E28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6DA0-6DCB-E549-9A30-3044BD1F35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95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639E925-6BBE-D045-B83D-1F8797543FA8}"/>
              </a:ext>
            </a:extLst>
          </p:cNvPr>
          <p:cNvCxnSpPr>
            <a:cxnSpLocks/>
          </p:cNvCxnSpPr>
          <p:nvPr/>
        </p:nvCxnSpPr>
        <p:spPr>
          <a:xfrm rot="7675180" flipH="1">
            <a:off x="-1119304" y="2087861"/>
            <a:ext cx="8929254" cy="4695693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1792F5E-C6D4-A24E-8A75-BA074E1FFA04}"/>
              </a:ext>
            </a:extLst>
          </p:cNvPr>
          <p:cNvCxnSpPr>
            <a:cxnSpLocks/>
          </p:cNvCxnSpPr>
          <p:nvPr/>
        </p:nvCxnSpPr>
        <p:spPr>
          <a:xfrm flipH="1" flipV="1">
            <a:off x="-267389" y="4295443"/>
            <a:ext cx="8743316" cy="4324998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52045B-AA80-8E45-9F83-D24B207398A8}"/>
              </a:ext>
            </a:extLst>
          </p:cNvPr>
          <p:cNvCxnSpPr>
            <a:cxnSpLocks/>
          </p:cNvCxnSpPr>
          <p:nvPr/>
        </p:nvCxnSpPr>
        <p:spPr>
          <a:xfrm flipV="1">
            <a:off x="-4296252" y="-511277"/>
            <a:ext cx="12014575" cy="5560336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E95D3D8-F114-CC41-8BE6-0147DE5D9910}"/>
              </a:ext>
            </a:extLst>
          </p:cNvPr>
          <p:cNvCxnSpPr>
            <a:cxnSpLocks/>
          </p:cNvCxnSpPr>
          <p:nvPr/>
        </p:nvCxnSpPr>
        <p:spPr>
          <a:xfrm rot="7675180" flipH="1">
            <a:off x="-455665" y="105478"/>
            <a:ext cx="6361236" cy="6433370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0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639E925-6BBE-D045-B83D-1F8797543FA8}"/>
              </a:ext>
            </a:extLst>
          </p:cNvPr>
          <p:cNvCxnSpPr>
            <a:cxnSpLocks/>
          </p:cNvCxnSpPr>
          <p:nvPr/>
        </p:nvCxnSpPr>
        <p:spPr>
          <a:xfrm rot="7675180" flipH="1">
            <a:off x="-1119304" y="2087861"/>
            <a:ext cx="8929254" cy="4695693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1792F5E-C6D4-A24E-8A75-BA074E1FFA04}"/>
              </a:ext>
            </a:extLst>
          </p:cNvPr>
          <p:cNvCxnSpPr>
            <a:cxnSpLocks/>
          </p:cNvCxnSpPr>
          <p:nvPr/>
        </p:nvCxnSpPr>
        <p:spPr>
          <a:xfrm flipH="1" flipV="1">
            <a:off x="-267389" y="4295443"/>
            <a:ext cx="8743316" cy="4324998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E95D3D8-F114-CC41-8BE6-0147DE5D9910}"/>
              </a:ext>
            </a:extLst>
          </p:cNvPr>
          <p:cNvCxnSpPr>
            <a:cxnSpLocks/>
          </p:cNvCxnSpPr>
          <p:nvPr/>
        </p:nvCxnSpPr>
        <p:spPr>
          <a:xfrm rot="7675180" flipH="1">
            <a:off x="-455665" y="105478"/>
            <a:ext cx="6361236" cy="6433370"/>
          </a:xfrm>
          <a:prstGeom prst="line">
            <a:avLst/>
          </a:prstGeom>
          <a:ln>
            <a:solidFill>
              <a:schemeClr val="bg1">
                <a:lumMod val="8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2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37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 sans c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79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76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C876BE-146D-E3AE-F435-1A59FC0D49E1}"/>
              </a:ext>
            </a:extLst>
          </p:cNvPr>
          <p:cNvSpPr/>
          <p:nvPr userDrawn="1"/>
        </p:nvSpPr>
        <p:spPr>
          <a:xfrm>
            <a:off x="0" y="0"/>
            <a:ext cx="12192000" cy="26943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93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5" r:id="rId3"/>
    <p:sldLayoutId id="2147483657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6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w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g"/><Relationship Id="rId7" Type="http://schemas.openxmlformats.org/officeDocument/2006/relationships/hyperlink" Target="https://www.pexels.com/fr-fr/photo/vacances-femme-main-festif-6210753/?utm_content=attributionCopyText&amp;utm_medium=referral&amp;utm_source=pexel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exels.com/fr-fr/@tim-douglas?utm_content=attributionCopyText&amp;utm_medium=referral&amp;utm_source=pexels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3.emf"/><Relationship Id="rId4" Type="http://schemas.openxmlformats.org/officeDocument/2006/relationships/image" Target="../media/image7.png"/><Relationship Id="rId9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www.pexels.com/fr-fr/@tim-douglas?utm_content=attributionCopyText&amp;utm_medium=referral&amp;utm_source=pexels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?utm_source=link-attribution&amp;utm_medium=referral&amp;utm_campaign=image&amp;utm_content=3104355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ixabay.com/fr/users/colin00b-346653/?utm_source=link-attribution&amp;utm_medium=referral&amp;utm_campaign=image&amp;utm_content=3104355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exels.com/fr-fr/photo/vacances-femme-main-festif-6210753/?utm_content=attributionCopyText&amp;utm_medium=referral&amp;utm_source=pexels" TargetMode="External"/><Relationship Id="rId9" Type="http://schemas.openxmlformats.org/officeDocument/2006/relationships/image" Target="../media/image3.em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27.png"/><Relationship Id="rId1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9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3.emf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w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023666B6-C64C-6B4B-1FDB-F6BB48839D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igne anilm">
            <a:extLst>
              <a:ext uri="{FF2B5EF4-FFF2-40B4-BE49-F238E27FC236}">
                <a16:creationId xmlns:a16="http://schemas.microsoft.com/office/drawing/2014/main" id="{83BF7229-B9D7-6645-99E8-8B884684B2D0}"/>
              </a:ext>
            </a:extLst>
          </p:cNvPr>
          <p:cNvSpPr/>
          <p:nvPr/>
        </p:nvSpPr>
        <p:spPr>
          <a:xfrm flipV="1">
            <a:off x="0" y="6824148"/>
            <a:ext cx="12192000" cy="45719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CBC9A10-C25E-504D-880D-49D194AA8C24}"/>
              </a:ext>
            </a:extLst>
          </p:cNvPr>
          <p:cNvSpPr/>
          <p:nvPr/>
        </p:nvSpPr>
        <p:spPr>
          <a:xfrm>
            <a:off x="3579541" y="3405021"/>
            <a:ext cx="36000" cy="18000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E151FA6-4B8E-3C44-89EE-9C8F6DA8AF9D}"/>
              </a:ext>
            </a:extLst>
          </p:cNvPr>
          <p:cNvSpPr/>
          <p:nvPr/>
        </p:nvSpPr>
        <p:spPr>
          <a:xfrm>
            <a:off x="8418057" y="3405021"/>
            <a:ext cx="36000" cy="18000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mbre logo">
            <a:extLst>
              <a:ext uri="{FF2B5EF4-FFF2-40B4-BE49-F238E27FC236}">
                <a16:creationId xmlns:a16="http://schemas.microsoft.com/office/drawing/2014/main" id="{930D6E8F-5FBD-F04F-AB43-C4B1692B38D5}"/>
              </a:ext>
            </a:extLst>
          </p:cNvPr>
          <p:cNvSpPr/>
          <p:nvPr/>
        </p:nvSpPr>
        <p:spPr>
          <a:xfrm rot="19848506">
            <a:off x="5801162" y="2521821"/>
            <a:ext cx="711262" cy="446181"/>
          </a:xfrm>
          <a:prstGeom prst="rect">
            <a:avLst/>
          </a:prstGeom>
          <a:gradFill flip="none" rotWithShape="1">
            <a:gsLst>
              <a:gs pos="20000">
                <a:schemeClr val="tx1">
                  <a:alpha val="6000"/>
                </a:schemeClr>
              </a:gs>
              <a:gs pos="57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Go slide">
            <a:extLst>
              <a:ext uri="{FF2B5EF4-FFF2-40B4-BE49-F238E27FC236}">
                <a16:creationId xmlns:a16="http://schemas.microsoft.com/office/drawing/2014/main" id="{725B8C88-4BAB-AE47-AD39-8BBEF31F7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79" y="3567631"/>
            <a:ext cx="1785620" cy="271982"/>
          </a:xfrm>
          <a:prstGeom prst="rect">
            <a:avLst/>
          </a:prstGeom>
        </p:spPr>
      </p:pic>
      <p:pic>
        <p:nvPicPr>
          <p:cNvPr id="24" name="Triangle">
            <a:extLst>
              <a:ext uri="{FF2B5EF4-FFF2-40B4-BE49-F238E27FC236}">
                <a16:creationId xmlns:a16="http://schemas.microsoft.com/office/drawing/2014/main" id="{58CDB3E9-4C8F-A44A-8926-9E88EB4FA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50" y="2947194"/>
            <a:ext cx="634429" cy="720453"/>
          </a:xfrm>
          <a:prstGeom prst="rect">
            <a:avLst/>
          </a:prstGeom>
          <a:noFill/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0FC0589-154A-854D-8FA1-C9E5125460F5}"/>
              </a:ext>
            </a:extLst>
          </p:cNvPr>
          <p:cNvCxnSpPr/>
          <p:nvPr/>
        </p:nvCxnSpPr>
        <p:spPr>
          <a:xfrm>
            <a:off x="5737521" y="3177246"/>
            <a:ext cx="0" cy="488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AC3248C-F8D7-2144-99DD-45B0760CF172}"/>
              </a:ext>
            </a:extLst>
          </p:cNvPr>
          <p:cNvCxnSpPr>
            <a:stCxn id="24" idx="3"/>
          </p:cNvCxnSpPr>
          <p:nvPr/>
        </p:nvCxnSpPr>
        <p:spPr>
          <a:xfrm flipH="1">
            <a:off x="5737521" y="3307421"/>
            <a:ext cx="640258" cy="35865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441DB74-EA5C-1A47-A6C1-C246FB6C76F6}"/>
              </a:ext>
            </a:extLst>
          </p:cNvPr>
          <p:cNvCxnSpPr/>
          <p:nvPr/>
        </p:nvCxnSpPr>
        <p:spPr>
          <a:xfrm>
            <a:off x="5737521" y="2945135"/>
            <a:ext cx="638584" cy="36546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CCA470A-BF23-4A4C-9EBA-EEE7AFF26598}"/>
              </a:ext>
            </a:extLst>
          </p:cNvPr>
          <p:cNvCxnSpPr/>
          <p:nvPr/>
        </p:nvCxnSpPr>
        <p:spPr>
          <a:xfrm flipV="1">
            <a:off x="5737521" y="2945135"/>
            <a:ext cx="0" cy="955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808CA26-45A3-B747-ABC2-11EC1B6571DC}"/>
              </a:ext>
            </a:extLst>
          </p:cNvPr>
          <p:cNvCxnSpPr/>
          <p:nvPr/>
        </p:nvCxnSpPr>
        <p:spPr>
          <a:xfrm flipH="1" flipV="1">
            <a:off x="5737521" y="3040721"/>
            <a:ext cx="469604" cy="2667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D776D4D-D551-DD4D-B069-5DAD29C561D6}"/>
              </a:ext>
            </a:extLst>
          </p:cNvPr>
          <p:cNvCxnSpPr/>
          <p:nvPr/>
        </p:nvCxnSpPr>
        <p:spPr>
          <a:xfrm>
            <a:off x="5737521" y="3177246"/>
            <a:ext cx="85429" cy="349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A299EC0-0FD0-984D-BC0A-281395258DC4}"/>
              </a:ext>
            </a:extLst>
          </p:cNvPr>
          <p:cNvCxnSpPr/>
          <p:nvPr/>
        </p:nvCxnSpPr>
        <p:spPr>
          <a:xfrm flipV="1">
            <a:off x="5822950" y="3307421"/>
            <a:ext cx="384175" cy="2159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F561A31-3CA7-784D-80C0-F00187B268E7}"/>
              </a:ext>
            </a:extLst>
          </p:cNvPr>
          <p:cNvCxnSpPr/>
          <p:nvPr/>
        </p:nvCxnSpPr>
        <p:spPr>
          <a:xfrm flipV="1">
            <a:off x="5822950" y="3212171"/>
            <a:ext cx="0" cy="31115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7939EABB-FB8C-2CED-9D78-0FF529CFBF0A}"/>
              </a:ext>
            </a:extLst>
          </p:cNvPr>
          <p:cNvGrpSpPr/>
          <p:nvPr/>
        </p:nvGrpSpPr>
        <p:grpSpPr>
          <a:xfrm>
            <a:off x="3133725" y="3403159"/>
            <a:ext cx="5924550" cy="710585"/>
            <a:chOff x="3133725" y="3403159"/>
            <a:chExt cx="5924550" cy="710585"/>
          </a:xfrm>
        </p:grpSpPr>
        <p:pic>
          <p:nvPicPr>
            <p:cNvPr id="33" name="texte Présentation">
              <a:extLst>
                <a:ext uri="{FF2B5EF4-FFF2-40B4-BE49-F238E27FC236}">
                  <a16:creationId xmlns:a16="http://schemas.microsoft.com/office/drawing/2014/main" id="{B39FE579-8CA4-3F4E-AF21-47CC1F2B10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867" y="3403159"/>
              <a:ext cx="2635546" cy="144000"/>
            </a:xfrm>
            <a:prstGeom prst="rect">
              <a:avLst/>
            </a:prstGeom>
          </p:spPr>
        </p:pic>
        <p:sp>
          <p:nvSpPr>
            <p:cNvPr id="34" name="Emmanuel Trépant">
              <a:extLst>
                <a:ext uri="{FF2B5EF4-FFF2-40B4-BE49-F238E27FC236}">
                  <a16:creationId xmlns:a16="http://schemas.microsoft.com/office/drawing/2014/main" id="{441CCB7E-B491-714B-9CE3-A0494FCA855C}"/>
                </a:ext>
              </a:extLst>
            </p:cNvPr>
            <p:cNvSpPr/>
            <p:nvPr/>
          </p:nvSpPr>
          <p:spPr>
            <a:xfrm>
              <a:off x="3133725" y="3682857"/>
              <a:ext cx="5924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spc="300" dirty="0">
                  <a:solidFill>
                    <a:schemeClr val="bg1">
                      <a:lumMod val="65000"/>
                    </a:schemeClr>
                  </a:solidFill>
                </a:rPr>
                <a:t>EMMANUEL TRÉPANT - </a:t>
              </a:r>
              <a:r>
                <a:rPr lang="fr-FR" sz="1100" spc="300" dirty="0" err="1">
                  <a:solidFill>
                    <a:schemeClr val="bg1">
                      <a:lumMod val="65000"/>
                    </a:schemeClr>
                  </a:solidFill>
                </a:rPr>
                <a:t>ZLEPOIZON</a:t>
              </a:r>
              <a:r>
                <a:rPr lang="fr-FR" sz="1100" spc="300" dirty="0">
                  <a:solidFill>
                    <a:schemeClr val="bg1">
                      <a:lumMod val="65000"/>
                    </a:schemeClr>
                  </a:solidFill>
                </a:rPr>
                <a:t> (22 227) </a:t>
              </a:r>
            </a:p>
            <a:p>
              <a:pPr algn="ctr"/>
              <a:r>
                <a:rPr lang="fr-FR" sz="1100" spc="300" dirty="0">
                  <a:solidFill>
                    <a:schemeClr val="bg1">
                      <a:lumMod val="65000"/>
                    </a:schemeClr>
                  </a:solidFill>
                </a:rPr>
                <a:t>PRODUCTIONS ASSOCIÉES ASBL</a:t>
              </a:r>
              <a:endParaRPr lang="fr-BE" sz="1100" spc="3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EA1E8D7-4F90-6142-91F6-3EF0ACE67B32}"/>
              </a:ext>
            </a:extLst>
          </p:cNvPr>
          <p:cNvCxnSpPr/>
          <p:nvPr/>
        </p:nvCxnSpPr>
        <p:spPr>
          <a:xfrm>
            <a:off x="-5355534" y="3610242"/>
            <a:ext cx="5118100" cy="0"/>
          </a:xfrm>
          <a:prstGeom prst="line">
            <a:avLst/>
          </a:prstGeom>
          <a:ln>
            <a:solidFill>
              <a:schemeClr val="bg1">
                <a:lumMod val="85000"/>
                <a:alpha val="1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&lt;-">
            <a:extLst>
              <a:ext uri="{FF2B5EF4-FFF2-40B4-BE49-F238E27FC236}">
                <a16:creationId xmlns:a16="http://schemas.microsoft.com/office/drawing/2014/main" id="{71B71F99-7962-854A-83FD-6C4028532C1E}"/>
              </a:ext>
            </a:extLst>
          </p:cNvPr>
          <p:cNvCxnSpPr/>
          <p:nvPr/>
        </p:nvCxnSpPr>
        <p:spPr>
          <a:xfrm>
            <a:off x="12322866" y="3353370"/>
            <a:ext cx="5118100" cy="0"/>
          </a:xfrm>
          <a:prstGeom prst="line">
            <a:avLst/>
          </a:prstGeom>
          <a:ln>
            <a:solidFill>
              <a:schemeClr val="bg1">
                <a:lumMod val="85000"/>
                <a:alpha val="1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678E8CC-D8D9-4725-4A81-D4D093CA9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567" y="123512"/>
            <a:ext cx="3368472" cy="32878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0F9E90-2A1B-CD4C-F004-F36D031881FE}"/>
              </a:ext>
            </a:extLst>
          </p:cNvPr>
          <p:cNvSpPr txBox="1"/>
          <p:nvPr/>
        </p:nvSpPr>
        <p:spPr>
          <a:xfrm>
            <a:off x="0" y="3161802"/>
            <a:ext cx="12163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pc="300" dirty="0"/>
              <a:t>CLIQUER SUR L’ÉCRAN POUR LANCER LA PRÉSENTATION</a:t>
            </a:r>
            <a:endParaRPr lang="fr-BE" sz="1100" spc="300" dirty="0"/>
          </a:p>
        </p:txBody>
      </p:sp>
    </p:spTree>
    <p:extLst>
      <p:ext uri="{BB962C8B-B14F-4D97-AF65-F5344CB8AC3E}">
        <p14:creationId xmlns:p14="http://schemas.microsoft.com/office/powerpoint/2010/main" val="400345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4.79167E-6 -0.13449 " pathEditMode="relative" rAng="0" ptsTypes="AA" p14:bounceEnd="50000">
                                          <p:cBhvr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0" presetClass="path" presetSubtype="0" accel="50000" de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3.7037E-6 L -4.16667E-7 -0.07871 " pathEditMode="relative" rAng="0" ptsTypes="AA" p14:bounceEnd="50000">
                                          <p:cBhvr>
                                            <p:cTn id="6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7.40741E-7 L 0.25 -7.40741E-7 " pathEditMode="relative" rAng="0" ptsTypes="AA">
                                          <p:cBhvr>
                                            <p:cTn id="75" dur="200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35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7.40741E-7 L -0.25 -7.40741E-7 " pathEditMode="relative" rAng="0" ptsTypes="AA">
                                          <p:cBhvr>
                                            <p:cTn id="77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22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4.79167E-6 -0.13449 " pathEditMode="relative" rAng="0" ptsTypes="AA">
                                          <p:cBhvr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3.7037E-6 L -4.16667E-7 -0.07871 " pathEditMode="relative" rAng="0" ptsTypes="AA">
                                          <p:cBhvr>
                                            <p:cTn id="6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7.40741E-7 L 0.25 -7.40741E-7 " pathEditMode="relative" rAng="0" ptsTypes="AA">
                                          <p:cBhvr>
                                            <p:cTn id="75" dur="200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35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7.40741E-7 L -0.25 -7.40741E-7 " pathEditMode="relative" rAng="0" ptsTypes="AA">
                                          <p:cBhvr>
                                            <p:cTn id="77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22" grpId="0" animBg="1"/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4FB6EA75-D7D7-BB87-07C3-A02900AA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7DDBC5C-876F-1544-A0AE-219E27DA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18C31C-BD2F-2542-920C-4A685D79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BDFFE1-4A77-F44E-B955-E1BB6377DF51}"/>
              </a:ext>
            </a:extLst>
          </p:cNvPr>
          <p:cNvSpPr/>
          <p:nvPr/>
        </p:nvSpPr>
        <p:spPr>
          <a:xfrm>
            <a:off x="4593685" y="1759009"/>
            <a:ext cx="45719" cy="36799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9D863D-DACE-224F-A503-0144BBC9B028}"/>
              </a:ext>
            </a:extLst>
          </p:cNvPr>
          <p:cNvSpPr/>
          <p:nvPr/>
        </p:nvSpPr>
        <p:spPr>
          <a:xfrm>
            <a:off x="4824144" y="1734594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spc="300" dirty="0"/>
              <a:t>LA PRÉSENTATION POWERPOINT </a:t>
            </a:r>
            <a:br>
              <a:rPr lang="fr-FR" sz="2000" spc="300" dirty="0"/>
            </a:br>
            <a:r>
              <a:rPr lang="fr-FR" sz="2000" spc="300" dirty="0"/>
              <a:t>&amp; GOOGLE SLIDE, UNE VALEUR AJOUTÉE </a:t>
            </a:r>
            <a:r>
              <a:rPr lang="fr-FR" spc="300" dirty="0"/>
              <a:t>!</a:t>
            </a:r>
          </a:p>
          <a:p>
            <a:endParaRPr lang="fr-FR" b="0" dirty="0">
              <a:effectLst/>
              <a:latin typeface="+mj-lt"/>
            </a:endParaRPr>
          </a:p>
          <a:p>
            <a:r>
              <a:rPr lang="fr-FR" b="1" dirty="0">
                <a:solidFill>
                  <a:srgbClr val="FF0000"/>
                </a:solidFill>
              </a:rPr>
              <a:t>L'image de marque </a:t>
            </a:r>
            <a:r>
              <a:rPr lang="fr-FR" dirty="0"/>
              <a:t>d'une entreprise possède son </a:t>
            </a:r>
            <a:r>
              <a:rPr lang="fr-FR" b="1" dirty="0">
                <a:solidFill>
                  <a:srgbClr val="FF0000"/>
                </a:solidFill>
              </a:rPr>
              <a:t>identité</a:t>
            </a:r>
            <a:r>
              <a:rPr lang="fr-FR" dirty="0"/>
              <a:t>, ses </a:t>
            </a:r>
            <a:r>
              <a:rPr lang="fr-FR" b="1" dirty="0">
                <a:solidFill>
                  <a:srgbClr val="FF0000"/>
                </a:solidFill>
              </a:rPr>
              <a:t>valeurs</a:t>
            </a:r>
            <a:r>
              <a:rPr lang="fr-FR" dirty="0"/>
              <a:t>, sa </a:t>
            </a:r>
            <a:r>
              <a:rPr lang="fr-FR" b="1" dirty="0">
                <a:solidFill>
                  <a:srgbClr val="FF0000"/>
                </a:solidFill>
              </a:rPr>
              <a:t>culture</a:t>
            </a:r>
            <a:r>
              <a:rPr lang="fr-FR" dirty="0"/>
              <a:t>, la présentation écran est le support </a:t>
            </a:r>
            <a:br>
              <a:rPr lang="fr-FR" dirty="0"/>
            </a:br>
            <a:r>
              <a:rPr lang="fr-FR" dirty="0"/>
              <a:t>"en direct" entre l’entreprise et l’interlocuteur. </a:t>
            </a: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Mon rôle ? </a:t>
            </a:r>
            <a:r>
              <a:rPr lang="fr-FR" dirty="0"/>
              <a:t>Vous aider à professionnaliser vos présentations et y apporter une touche de </a:t>
            </a:r>
            <a:r>
              <a:rPr lang="fr-FR" b="1" dirty="0">
                <a:solidFill>
                  <a:srgbClr val="FF0000"/>
                </a:solidFill>
              </a:rPr>
              <a:t>modernité</a:t>
            </a:r>
            <a:r>
              <a:rPr lang="fr-FR" dirty="0"/>
              <a:t> et de </a:t>
            </a:r>
            <a:r>
              <a:rPr lang="fr-FR" b="1" dirty="0">
                <a:solidFill>
                  <a:srgbClr val="FF0000"/>
                </a:solidFill>
              </a:rPr>
              <a:t>dynamisme</a:t>
            </a:r>
            <a:r>
              <a:rPr lang="fr-FR" dirty="0"/>
              <a:t> ! </a:t>
            </a:r>
            <a:endParaRPr lang="fr-BE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1E1591-DC3E-1640-B798-50E11A9C9291}"/>
              </a:ext>
            </a:extLst>
          </p:cNvPr>
          <p:cNvCxnSpPr/>
          <p:nvPr/>
        </p:nvCxnSpPr>
        <p:spPr>
          <a:xfrm>
            <a:off x="10686620" y="2231295"/>
            <a:ext cx="5118100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15AE831-2A26-7F4E-941A-40CFC1B97518}"/>
              </a:ext>
            </a:extLst>
          </p:cNvPr>
          <p:cNvGrpSpPr/>
          <p:nvPr/>
        </p:nvGrpSpPr>
        <p:grpSpPr>
          <a:xfrm>
            <a:off x="388738" y="5804074"/>
            <a:ext cx="1007022" cy="639590"/>
            <a:chOff x="5131479" y="1917772"/>
            <a:chExt cx="1785620" cy="1134100"/>
          </a:xfrm>
        </p:grpSpPr>
        <p:pic>
          <p:nvPicPr>
            <p:cNvPr id="30" name="Go slide">
              <a:extLst>
                <a:ext uri="{FF2B5EF4-FFF2-40B4-BE49-F238E27FC236}">
                  <a16:creationId xmlns:a16="http://schemas.microsoft.com/office/drawing/2014/main" id="{ED7E00F1-F53B-364E-A3CC-B420EC53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79" y="2779890"/>
              <a:ext cx="1785620" cy="271982"/>
            </a:xfrm>
            <a:prstGeom prst="rect">
              <a:avLst/>
            </a:prstGeom>
          </p:spPr>
        </p:pic>
        <p:pic>
          <p:nvPicPr>
            <p:cNvPr id="31" name="Triangle">
              <a:extLst>
                <a:ext uri="{FF2B5EF4-FFF2-40B4-BE49-F238E27FC236}">
                  <a16:creationId xmlns:a16="http://schemas.microsoft.com/office/drawing/2014/main" id="{6B5EE336-B027-804A-B171-6A937A77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50" y="1917772"/>
              <a:ext cx="634429" cy="720453"/>
            </a:xfrm>
            <a:prstGeom prst="rect">
              <a:avLst/>
            </a:prstGeom>
            <a:noFill/>
          </p:spPr>
        </p:pic>
      </p:grpSp>
      <p:sp>
        <p:nvSpPr>
          <p:cNvPr id="16" name="ligne anilm">
            <a:extLst>
              <a:ext uri="{FF2B5EF4-FFF2-40B4-BE49-F238E27FC236}">
                <a16:creationId xmlns:a16="http://schemas.microsoft.com/office/drawing/2014/main" id="{AC95C688-509B-634E-8EA1-FD0FAA5F2EC1}"/>
              </a:ext>
            </a:extLst>
          </p:cNvPr>
          <p:cNvSpPr/>
          <p:nvPr/>
        </p:nvSpPr>
        <p:spPr>
          <a:xfrm flipV="1">
            <a:off x="0" y="6824148"/>
            <a:ext cx="12192000" cy="45719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4AE51BA-87F0-BB76-7A58-CA6741052A54}"/>
              </a:ext>
            </a:extLst>
          </p:cNvPr>
          <p:cNvCxnSpPr/>
          <p:nvPr/>
        </p:nvCxnSpPr>
        <p:spPr>
          <a:xfrm>
            <a:off x="-2372294" y="4220046"/>
            <a:ext cx="5118100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4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" grpId="0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" grpId="0"/>
          <p:bldP spid="1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4A6FA308-5756-B9EF-2ED1-6CC84C63D2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70DB53E-4C61-5416-CBC4-10C92648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15AF46-396C-6D1F-357B-E4562888D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975"/>
            <a:ext cx="12192000" cy="6750049"/>
          </a:xfrm>
          <a:prstGeom prst="rect">
            <a:avLst/>
          </a:prstGeom>
          <a:effectLst/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D220A0D-336B-0144-8907-FE047A84BE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7DDBC5C-876F-1544-A0AE-219E27DA46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BDFFE1-4A77-F44E-B955-E1BB6377DF51}"/>
              </a:ext>
            </a:extLst>
          </p:cNvPr>
          <p:cNvSpPr/>
          <p:nvPr/>
        </p:nvSpPr>
        <p:spPr>
          <a:xfrm>
            <a:off x="3767111" y="2151632"/>
            <a:ext cx="45719" cy="36799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e slide precedent">
            <a:extLst>
              <a:ext uri="{FF2B5EF4-FFF2-40B4-BE49-F238E27FC236}">
                <a16:creationId xmlns:a16="http://schemas.microsoft.com/office/drawing/2014/main" id="{3F9D863D-DACE-224F-A503-0144BBC9B028}"/>
              </a:ext>
            </a:extLst>
          </p:cNvPr>
          <p:cNvSpPr/>
          <p:nvPr/>
        </p:nvSpPr>
        <p:spPr>
          <a:xfrm>
            <a:off x="3997570" y="2070391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spc="300" dirty="0"/>
              <a:t>LA PRÉSENTATION POWERPOINT </a:t>
            </a:r>
            <a:br>
              <a:rPr lang="fr-FR" sz="2000" spc="300" dirty="0"/>
            </a:br>
            <a:r>
              <a:rPr lang="fr-FR" sz="2000" spc="300" dirty="0"/>
              <a:t>&amp; GOOGLE SLIDE, UNE VALEUR AJOUTÉE </a:t>
            </a:r>
            <a:r>
              <a:rPr lang="fr-FR" spc="300" dirty="0"/>
              <a:t>!</a:t>
            </a:r>
          </a:p>
          <a:p>
            <a:endParaRPr lang="fr-FR" b="0" dirty="0">
              <a:effectLst/>
              <a:latin typeface="+mj-lt"/>
            </a:endParaRPr>
          </a:p>
          <a:p>
            <a:r>
              <a:rPr lang="fr-FR" b="1" dirty="0">
                <a:solidFill>
                  <a:srgbClr val="FF0000"/>
                </a:solidFill>
              </a:rPr>
              <a:t>L'image de marque </a:t>
            </a:r>
            <a:r>
              <a:rPr lang="fr-FR" dirty="0"/>
              <a:t>d'une entreprise possède son </a:t>
            </a:r>
            <a:r>
              <a:rPr lang="fr-FR" b="1" dirty="0">
                <a:solidFill>
                  <a:srgbClr val="FF0000"/>
                </a:solidFill>
              </a:rPr>
              <a:t>identité</a:t>
            </a:r>
            <a:r>
              <a:rPr lang="fr-FR" dirty="0"/>
              <a:t>, ses </a:t>
            </a:r>
            <a:r>
              <a:rPr lang="fr-FR" b="1" dirty="0">
                <a:solidFill>
                  <a:srgbClr val="FF0000"/>
                </a:solidFill>
              </a:rPr>
              <a:t>valeurs</a:t>
            </a:r>
            <a:r>
              <a:rPr lang="fr-FR" dirty="0"/>
              <a:t>, sa </a:t>
            </a:r>
            <a:r>
              <a:rPr lang="fr-FR" b="1" dirty="0">
                <a:solidFill>
                  <a:srgbClr val="FF0000"/>
                </a:solidFill>
              </a:rPr>
              <a:t>culture</a:t>
            </a:r>
            <a:r>
              <a:rPr lang="fr-FR" dirty="0"/>
              <a:t>, la présentation écran est le support </a:t>
            </a:r>
            <a:br>
              <a:rPr lang="fr-FR" dirty="0"/>
            </a:br>
            <a:r>
              <a:rPr lang="fr-FR" dirty="0"/>
              <a:t>"en direct" entre l’entreprise et l’interlocuteur. </a:t>
            </a: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Mon rôle ? </a:t>
            </a:r>
            <a:r>
              <a:rPr lang="fr-FR" dirty="0"/>
              <a:t>Vous aider à professionnaliser vos présentations et y apporter une touche de modernité et de dynamisme ! </a:t>
            </a:r>
            <a:endParaRPr lang="fr-BE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1E1591-DC3E-1640-B798-50E11A9C9291}"/>
              </a:ext>
            </a:extLst>
          </p:cNvPr>
          <p:cNvCxnSpPr/>
          <p:nvPr/>
        </p:nvCxnSpPr>
        <p:spPr>
          <a:xfrm>
            <a:off x="9829047" y="2567092"/>
            <a:ext cx="5118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EB5AAB0-21D9-B046-86FD-2DAC971C65F5}"/>
              </a:ext>
            </a:extLst>
          </p:cNvPr>
          <p:cNvCxnSpPr/>
          <p:nvPr/>
        </p:nvCxnSpPr>
        <p:spPr>
          <a:xfrm>
            <a:off x="-1202368" y="4220046"/>
            <a:ext cx="5118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8613874-5B04-3748-8BBA-11C9AECD8CC6}"/>
              </a:ext>
            </a:extLst>
          </p:cNvPr>
          <p:cNvSpPr txBox="1"/>
          <p:nvPr/>
        </p:nvSpPr>
        <p:spPr>
          <a:xfrm>
            <a:off x="4002055" y="2081217"/>
            <a:ext cx="6659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/>
              <a:t>VOTRE PRÉSENTATION GOOGLE SLIDE &amp; POWERPOINT PROFESSIONNELLE, GRAPHIQUE, DYNAMIQUE SUR MESURE</a:t>
            </a:r>
            <a:endParaRPr lang="fr-FR" spc="3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9663F0-D1C9-C945-8C84-762050344F4C}"/>
              </a:ext>
            </a:extLst>
          </p:cNvPr>
          <p:cNvSpPr txBox="1"/>
          <p:nvPr/>
        </p:nvSpPr>
        <p:spPr>
          <a:xfrm>
            <a:off x="4002055" y="3110178"/>
            <a:ext cx="6659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 ce soit pour une représentation auprès d’un client, d’un partenaire ou pour un ensemble de collaborateurs, </a:t>
            </a:r>
            <a:r>
              <a:rPr lang="fr-FR" b="1" dirty="0">
                <a:solidFill>
                  <a:srgbClr val="FF0000"/>
                </a:solidFill>
              </a:rPr>
              <a:t>la présentation </a:t>
            </a:r>
            <a:r>
              <a:rPr lang="fr-FR" dirty="0"/>
              <a:t>PowerPoint (ou autres types de présentations) est un outil indispensable pour </a:t>
            </a:r>
            <a:r>
              <a:rPr lang="fr-FR" b="1" dirty="0">
                <a:solidFill>
                  <a:srgbClr val="FF0000"/>
                </a:solidFill>
              </a:rPr>
              <a:t>convaincre, captiver </a:t>
            </a:r>
            <a:r>
              <a:rPr lang="fr-FR" dirty="0"/>
              <a:t>son interlocuteur. </a:t>
            </a:r>
            <a:br>
              <a:rPr lang="fr-FR" dirty="0"/>
            </a:br>
            <a:endParaRPr lang="fr-FR" dirty="0"/>
          </a:p>
          <a:p>
            <a:r>
              <a:rPr lang="fr-FR" dirty="0"/>
              <a:t>Par l’image, son </a:t>
            </a:r>
            <a:r>
              <a:rPr lang="fr-FR" b="1" dirty="0">
                <a:solidFill>
                  <a:srgbClr val="FF0000"/>
                </a:solidFill>
              </a:rPr>
              <a:t>interactivité</a:t>
            </a:r>
            <a:r>
              <a:rPr lang="fr-FR" dirty="0"/>
              <a:t>, la présentation </a:t>
            </a:r>
            <a:br>
              <a:rPr lang="fr-FR" dirty="0"/>
            </a:br>
            <a:r>
              <a:rPr lang="fr-FR" dirty="0"/>
              <a:t>complémente le discours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822C1F-8EAE-DE47-9285-2CD79E7AD891}"/>
              </a:ext>
            </a:extLst>
          </p:cNvPr>
          <p:cNvSpPr txBox="1"/>
          <p:nvPr/>
        </p:nvSpPr>
        <p:spPr>
          <a:xfrm>
            <a:off x="0" y="6941127"/>
            <a:ext cx="694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>
                <a:solidFill>
                  <a:schemeClr val="bg1">
                    <a:lumMod val="65000"/>
                  </a:schemeClr>
                </a:solidFill>
              </a:rPr>
              <a:t>Photo de </a:t>
            </a:r>
            <a:r>
              <a:rPr lang="fr-BE" sz="900" b="1" dirty="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 Douglas</a:t>
            </a:r>
            <a:r>
              <a:rPr lang="fr-BE" sz="900" dirty="0">
                <a:solidFill>
                  <a:schemeClr val="bg1">
                    <a:lumMod val="65000"/>
                  </a:schemeClr>
                </a:solidFill>
              </a:rPr>
              <a:t> provenant de </a:t>
            </a:r>
            <a:r>
              <a:rPr lang="fr-BE" sz="900" b="1" dirty="0" err="1">
                <a:solidFill>
                  <a:schemeClr val="bg1">
                    <a:lumMod val="6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fr-BE" sz="900" b="1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pt-BR" sz="900" dirty="0">
                <a:solidFill>
                  <a:schemeClr val="bg1">
                    <a:lumMod val="65000"/>
                  </a:schemeClr>
                </a:solidFill>
              </a:rPr>
              <a:t>Photo de picjumbo.com: https://www.pexels.com/fr-fr/photo/papier-d-imprimante-blanc-196645/</a:t>
            </a:r>
            <a:endParaRPr lang="fr-BE" sz="9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900" dirty="0">
                <a:solidFill>
                  <a:schemeClr val="bg1">
                    <a:lumMod val="65000"/>
                  </a:schemeClr>
                </a:solidFill>
              </a:rPr>
              <a:t>Holger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</a:rPr>
              <a:t>Langmaier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9ABB14A-7597-CF44-BE9C-02E64BF10B4B}"/>
              </a:ext>
            </a:extLst>
          </p:cNvPr>
          <p:cNvCxnSpPr/>
          <p:nvPr/>
        </p:nvCxnSpPr>
        <p:spPr>
          <a:xfrm>
            <a:off x="10578125" y="2567092"/>
            <a:ext cx="5118100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4C23FDC-E098-C143-B273-651F532162C0}"/>
              </a:ext>
            </a:extLst>
          </p:cNvPr>
          <p:cNvCxnSpPr/>
          <p:nvPr/>
        </p:nvCxnSpPr>
        <p:spPr>
          <a:xfrm>
            <a:off x="-2372294" y="4220046"/>
            <a:ext cx="5118100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FF2C2-5B79-CD4A-A4E5-50B0C53C91EF}"/>
              </a:ext>
            </a:extLst>
          </p:cNvPr>
          <p:cNvSpPr/>
          <p:nvPr/>
        </p:nvSpPr>
        <p:spPr>
          <a:xfrm>
            <a:off x="3780365" y="2161268"/>
            <a:ext cx="45719" cy="36799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A298177-F64B-FD44-8DE8-ADA6326A948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5000"/>
          </a:blip>
          <a:stretch>
            <a:fillRect/>
          </a:stretch>
        </p:blipFill>
        <p:spPr>
          <a:xfrm rot="16200000">
            <a:off x="-1112569" y="2695637"/>
            <a:ext cx="9236205" cy="721578"/>
          </a:xfrm>
          <a:prstGeom prst="rect">
            <a:avLst/>
          </a:prstGeom>
        </p:spPr>
      </p:pic>
      <p:sp>
        <p:nvSpPr>
          <p:cNvPr id="32" name="Triangle 2">
            <a:extLst>
              <a:ext uri="{FF2B5EF4-FFF2-40B4-BE49-F238E27FC236}">
                <a16:creationId xmlns:a16="http://schemas.microsoft.com/office/drawing/2014/main" id="{2331CF50-462B-604B-A6E1-61CD6CEF1745}"/>
              </a:ext>
            </a:extLst>
          </p:cNvPr>
          <p:cNvSpPr/>
          <p:nvPr/>
        </p:nvSpPr>
        <p:spPr>
          <a:xfrm rot="5400000">
            <a:off x="2988162" y="702899"/>
            <a:ext cx="173791" cy="149820"/>
          </a:xfrm>
          <a:prstGeom prst="triangle">
            <a:avLst/>
          </a:prstGeom>
          <a:solidFill>
            <a:srgbClr val="EDDA6B"/>
          </a:solidFill>
          <a:ln>
            <a:noFill/>
          </a:ln>
          <a:effectLst>
            <a:outerShdw blurRad="190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A196A36-DF3D-4D4D-865A-E8102D798844}"/>
              </a:ext>
            </a:extLst>
          </p:cNvPr>
          <p:cNvSpPr txBox="1"/>
          <p:nvPr/>
        </p:nvSpPr>
        <p:spPr>
          <a:xfrm rot="16200000">
            <a:off x="1772817" y="4077480"/>
            <a:ext cx="2192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600">
                <a:solidFill>
                  <a:schemeClr val="bg1">
                    <a:lumMod val="75000"/>
                  </a:schemeClr>
                </a:solidFill>
              </a:rPr>
              <a:t>CAPTIVER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E57B60A-2B52-8648-B0E3-F5CE8EABA63A}"/>
              </a:ext>
            </a:extLst>
          </p:cNvPr>
          <p:cNvGrpSpPr/>
          <p:nvPr/>
        </p:nvGrpSpPr>
        <p:grpSpPr>
          <a:xfrm>
            <a:off x="388738" y="5804074"/>
            <a:ext cx="1007022" cy="639590"/>
            <a:chOff x="5131479" y="1917772"/>
            <a:chExt cx="1785620" cy="1134100"/>
          </a:xfrm>
        </p:grpSpPr>
        <p:pic>
          <p:nvPicPr>
            <p:cNvPr id="36" name="Go slide">
              <a:extLst>
                <a:ext uri="{FF2B5EF4-FFF2-40B4-BE49-F238E27FC236}">
                  <a16:creationId xmlns:a16="http://schemas.microsoft.com/office/drawing/2014/main" id="{EA581688-9892-7949-A899-F5D78EE8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79" y="2779890"/>
              <a:ext cx="1785620" cy="271982"/>
            </a:xfrm>
            <a:prstGeom prst="rect">
              <a:avLst/>
            </a:prstGeom>
          </p:spPr>
        </p:pic>
        <p:pic>
          <p:nvPicPr>
            <p:cNvPr id="37" name="Triangle">
              <a:extLst>
                <a:ext uri="{FF2B5EF4-FFF2-40B4-BE49-F238E27FC236}">
                  <a16:creationId xmlns:a16="http://schemas.microsoft.com/office/drawing/2014/main" id="{008576B4-ED03-4842-941A-A338E5D03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50" y="1917772"/>
              <a:ext cx="634429" cy="720453"/>
            </a:xfrm>
            <a:prstGeom prst="rect">
              <a:avLst/>
            </a:prstGeom>
            <a:noFill/>
          </p:spPr>
        </p:pic>
      </p:grpSp>
      <p:sp>
        <p:nvSpPr>
          <p:cNvPr id="27" name="ligne anilm">
            <a:extLst>
              <a:ext uri="{FF2B5EF4-FFF2-40B4-BE49-F238E27FC236}">
                <a16:creationId xmlns:a16="http://schemas.microsoft.com/office/drawing/2014/main" id="{A9D30B86-3424-194D-89B8-68BB56E692AB}"/>
              </a:ext>
            </a:extLst>
          </p:cNvPr>
          <p:cNvSpPr/>
          <p:nvPr/>
        </p:nvSpPr>
        <p:spPr>
          <a:xfrm flipV="1">
            <a:off x="0" y="6824148"/>
            <a:ext cx="12192000" cy="45719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07E3-724E-8908-E8E9-2CF9EB1AE5C9}"/>
              </a:ext>
            </a:extLst>
          </p:cNvPr>
          <p:cNvSpPr/>
          <p:nvPr/>
        </p:nvSpPr>
        <p:spPr>
          <a:xfrm>
            <a:off x="-11906250" y="0"/>
            <a:ext cx="11595557" cy="6804024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04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-1.85185E-6 L 5.55112E-17 0.25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4" presetClass="path" presetSubtype="0" accel="50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.50231 L -3.54167E-6 0.25231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4" presetClass="path" presetSubtype="0" accel="50000" decel="50000" autoRev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54167E-6 0 L 3.54167E-6 -0.25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" grpId="0"/>
          <p:bldP spid="13" grpId="0"/>
          <p:bldP spid="16" grpId="0"/>
          <p:bldP spid="21" grpId="0" animBg="1"/>
          <p:bldP spid="32" grpId="0" animBg="1"/>
          <p:bldP spid="32" grpId="1" animBg="1"/>
          <p:bldP spid="33" grpId="0"/>
          <p:bldP spid="33" grpId="1"/>
          <p:bldP spid="27" grpId="0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-1.85185E-6 L 5.55112E-17 0.25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4" presetClass="path" presetSubtype="0" accel="50000" de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.50231 L -3.54167E-6 0.25231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4" presetClass="path" presetSubtype="0" accel="50000" decel="50000" autoRev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54167E-6 0 L 3.54167E-6 -0.25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" grpId="0"/>
          <p:bldP spid="13" grpId="0"/>
          <p:bldP spid="16" grpId="0"/>
          <p:bldP spid="21" grpId="0" animBg="1"/>
          <p:bldP spid="32" grpId="0" animBg="1"/>
          <p:bldP spid="32" grpId="1" animBg="1"/>
          <p:bldP spid="33" grpId="0"/>
          <p:bldP spid="33" grpId="1"/>
          <p:bldP spid="27" grpId="0" animBg="1"/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B5D3BE-7C52-E199-7D59-E6B6303CF2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1E1591-DC3E-1640-B798-50E11A9C9291}"/>
              </a:ext>
            </a:extLst>
          </p:cNvPr>
          <p:cNvCxnSpPr/>
          <p:nvPr/>
        </p:nvCxnSpPr>
        <p:spPr>
          <a:xfrm>
            <a:off x="9829047" y="2567092"/>
            <a:ext cx="5118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EB5AAB0-21D9-B046-86FD-2DAC971C65F5}"/>
              </a:ext>
            </a:extLst>
          </p:cNvPr>
          <p:cNvCxnSpPr/>
          <p:nvPr/>
        </p:nvCxnSpPr>
        <p:spPr>
          <a:xfrm>
            <a:off x="-1202368" y="4220046"/>
            <a:ext cx="5118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8613874-5B04-3748-8BBA-11C9AECD8CC6}"/>
              </a:ext>
            </a:extLst>
          </p:cNvPr>
          <p:cNvSpPr txBox="1"/>
          <p:nvPr/>
        </p:nvSpPr>
        <p:spPr>
          <a:xfrm>
            <a:off x="4002055" y="2081217"/>
            <a:ext cx="6659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/>
              <a:t>VOTRE PRÉSENTATION GOOGLE SLIDE &amp; POWERPOINT PROFESSIONNELLE, GRAPHIQUE, DYNAMIQUE SUR MESURE</a:t>
            </a:r>
            <a:endParaRPr lang="fr-FR" spc="3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9663F0-D1C9-C945-8C84-762050344F4C}"/>
              </a:ext>
            </a:extLst>
          </p:cNvPr>
          <p:cNvSpPr txBox="1"/>
          <p:nvPr/>
        </p:nvSpPr>
        <p:spPr>
          <a:xfrm>
            <a:off x="4002055" y="3110178"/>
            <a:ext cx="6659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 ce soit pour une représentation auprès d’un client, d’un partenaire ou pour un ensemble de collaborateurs, </a:t>
            </a:r>
            <a:r>
              <a:rPr lang="fr-FR" b="1" dirty="0">
                <a:solidFill>
                  <a:srgbClr val="FF0000"/>
                </a:solidFill>
              </a:rPr>
              <a:t>la présentation </a:t>
            </a:r>
            <a:r>
              <a:rPr lang="fr-FR" dirty="0"/>
              <a:t>PowerPoint (ou autres types de présentations) est un outil indispensable pour </a:t>
            </a:r>
            <a:r>
              <a:rPr lang="fr-FR" b="1" dirty="0">
                <a:solidFill>
                  <a:srgbClr val="FF0000"/>
                </a:solidFill>
              </a:rPr>
              <a:t>convaincre, captiver </a:t>
            </a:r>
            <a:r>
              <a:rPr lang="fr-FR" dirty="0"/>
              <a:t>son interlocuteur. </a:t>
            </a:r>
            <a:br>
              <a:rPr lang="fr-FR" dirty="0"/>
            </a:br>
            <a:endParaRPr lang="fr-FR" dirty="0"/>
          </a:p>
          <a:p>
            <a:r>
              <a:rPr lang="fr-FR" dirty="0"/>
              <a:t>Par l’image, son </a:t>
            </a:r>
            <a:r>
              <a:rPr lang="fr-FR" b="1" dirty="0">
                <a:solidFill>
                  <a:srgbClr val="FF0000"/>
                </a:solidFill>
              </a:rPr>
              <a:t>interactivité</a:t>
            </a:r>
            <a:r>
              <a:rPr lang="fr-FR" dirty="0"/>
              <a:t>, la présentation </a:t>
            </a:r>
            <a:br>
              <a:rPr lang="fr-FR" dirty="0"/>
            </a:br>
            <a:r>
              <a:rPr lang="fr-FR" dirty="0"/>
              <a:t>complémente le discours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822C1F-8EAE-DE47-9285-2CD79E7AD891}"/>
              </a:ext>
            </a:extLst>
          </p:cNvPr>
          <p:cNvSpPr txBox="1"/>
          <p:nvPr/>
        </p:nvSpPr>
        <p:spPr>
          <a:xfrm>
            <a:off x="7304027" y="8819088"/>
            <a:ext cx="69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Photo de </a:t>
            </a:r>
            <a:r>
              <a:rPr lang="fr-BE" b="1">
                <a:hlinkClick r:id="rId3"/>
              </a:rPr>
              <a:t>Tim Douglas</a:t>
            </a:r>
            <a:r>
              <a:rPr lang="fr-BE"/>
              <a:t> provenant de </a:t>
            </a:r>
            <a:r>
              <a:rPr lang="fr-BE" b="1">
                <a:hlinkClick r:id="rId4"/>
              </a:rPr>
              <a:t>Pexels</a:t>
            </a:r>
            <a:endParaRPr lang="fr-BE" b="1"/>
          </a:p>
          <a:p>
            <a:r>
              <a:rPr lang="fr-FR"/>
              <a:t>Holger </a:t>
            </a:r>
            <a:r>
              <a:rPr lang="fr-FR" err="1"/>
              <a:t>Langmaier</a:t>
            </a:r>
            <a:r>
              <a:rPr lang="fr-FR"/>
              <a:t> </a:t>
            </a:r>
            <a:r>
              <a:rPr lang="fr-FR" err="1"/>
              <a:t>Pixabay</a:t>
            </a:r>
            <a:endParaRPr lang="fr-FR"/>
          </a:p>
          <a:p>
            <a:r>
              <a:rPr lang="fr-BE"/>
              <a:t>Image par </a:t>
            </a:r>
            <a:r>
              <a:rPr lang="fr-BE" u="sng">
                <a:hlinkClick r:id="rId5"/>
              </a:rPr>
              <a:t>Colin Behrens</a:t>
            </a:r>
            <a:r>
              <a:rPr lang="fr-BE"/>
              <a:t> de </a:t>
            </a:r>
            <a:r>
              <a:rPr lang="fr-BE" u="sng">
                <a:hlinkClick r:id="rId6"/>
              </a:rPr>
              <a:t>Pixabay</a:t>
            </a:r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9ABB14A-7597-CF44-BE9C-02E64BF10B4B}"/>
              </a:ext>
            </a:extLst>
          </p:cNvPr>
          <p:cNvCxnSpPr/>
          <p:nvPr/>
        </p:nvCxnSpPr>
        <p:spPr>
          <a:xfrm>
            <a:off x="10578125" y="2567092"/>
            <a:ext cx="5118100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4C23FDC-E098-C143-B273-651F532162C0}"/>
              </a:ext>
            </a:extLst>
          </p:cNvPr>
          <p:cNvCxnSpPr/>
          <p:nvPr/>
        </p:nvCxnSpPr>
        <p:spPr>
          <a:xfrm>
            <a:off x="-2372294" y="4220046"/>
            <a:ext cx="5118100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FF2C2-5B79-CD4A-A4E5-50B0C53C91EF}"/>
              </a:ext>
            </a:extLst>
          </p:cNvPr>
          <p:cNvSpPr/>
          <p:nvPr/>
        </p:nvSpPr>
        <p:spPr>
          <a:xfrm>
            <a:off x="3780365" y="2161268"/>
            <a:ext cx="45719" cy="36799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A298177-F64B-FD44-8DE8-ADA6326A94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 rot="16200000">
            <a:off x="-1112569" y="2695637"/>
            <a:ext cx="9236205" cy="721578"/>
          </a:xfrm>
          <a:prstGeom prst="rect">
            <a:avLst/>
          </a:prstGeom>
        </p:spPr>
      </p:pic>
      <p:sp>
        <p:nvSpPr>
          <p:cNvPr id="32" name="Triangle 2">
            <a:extLst>
              <a:ext uri="{FF2B5EF4-FFF2-40B4-BE49-F238E27FC236}">
                <a16:creationId xmlns:a16="http://schemas.microsoft.com/office/drawing/2014/main" id="{2331CF50-462B-604B-A6E1-61CD6CEF1745}"/>
              </a:ext>
            </a:extLst>
          </p:cNvPr>
          <p:cNvSpPr/>
          <p:nvPr/>
        </p:nvSpPr>
        <p:spPr>
          <a:xfrm rot="5400000">
            <a:off x="2988162" y="4145896"/>
            <a:ext cx="173791" cy="149820"/>
          </a:xfrm>
          <a:prstGeom prst="triangle">
            <a:avLst/>
          </a:prstGeom>
          <a:solidFill>
            <a:srgbClr val="EDDA6B"/>
          </a:solidFill>
          <a:ln>
            <a:noFill/>
          </a:ln>
          <a:effectLst>
            <a:outerShdw blurRad="190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A196A36-DF3D-4D4D-865A-E8102D798844}"/>
              </a:ext>
            </a:extLst>
          </p:cNvPr>
          <p:cNvSpPr txBox="1"/>
          <p:nvPr/>
        </p:nvSpPr>
        <p:spPr>
          <a:xfrm rot="16200000">
            <a:off x="1772817" y="4077480"/>
            <a:ext cx="2192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600">
                <a:solidFill>
                  <a:schemeClr val="bg1">
                    <a:lumMod val="75000"/>
                  </a:schemeClr>
                </a:solidFill>
              </a:rPr>
              <a:t>MESURE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A091D25-AF59-FD4F-BC4D-C24421BEB740}"/>
              </a:ext>
            </a:extLst>
          </p:cNvPr>
          <p:cNvGrpSpPr/>
          <p:nvPr/>
        </p:nvGrpSpPr>
        <p:grpSpPr>
          <a:xfrm>
            <a:off x="388738" y="5804074"/>
            <a:ext cx="1007022" cy="639590"/>
            <a:chOff x="5131479" y="1917772"/>
            <a:chExt cx="1785620" cy="1134100"/>
          </a:xfrm>
        </p:grpSpPr>
        <p:pic>
          <p:nvPicPr>
            <p:cNvPr id="31" name="Go slide">
              <a:extLst>
                <a:ext uri="{FF2B5EF4-FFF2-40B4-BE49-F238E27FC236}">
                  <a16:creationId xmlns:a16="http://schemas.microsoft.com/office/drawing/2014/main" id="{F6DFD6BD-DF1C-2C44-A920-F936BB36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79" y="2779890"/>
              <a:ext cx="1785620" cy="271982"/>
            </a:xfrm>
            <a:prstGeom prst="rect">
              <a:avLst/>
            </a:prstGeom>
          </p:spPr>
        </p:pic>
        <p:pic>
          <p:nvPicPr>
            <p:cNvPr id="35" name="Triangle">
              <a:extLst>
                <a:ext uri="{FF2B5EF4-FFF2-40B4-BE49-F238E27FC236}">
                  <a16:creationId xmlns:a16="http://schemas.microsoft.com/office/drawing/2014/main" id="{61060716-0B29-ED42-94DA-982B9B22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50" y="1917772"/>
              <a:ext cx="634429" cy="720453"/>
            </a:xfrm>
            <a:prstGeom prst="rect">
              <a:avLst/>
            </a:prstGeom>
            <a:noFill/>
          </p:spPr>
        </p:pic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7C9CBB0-D735-FA42-8825-A5EE0968EAB2}"/>
              </a:ext>
            </a:extLst>
          </p:cNvPr>
          <p:cNvCxnSpPr>
            <a:cxnSpLocks/>
          </p:cNvCxnSpPr>
          <p:nvPr/>
        </p:nvCxnSpPr>
        <p:spPr>
          <a:xfrm>
            <a:off x="7107992" y="2262526"/>
            <a:ext cx="8476674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43915A5-3A9A-E646-9AB0-65D7E840615C}"/>
              </a:ext>
            </a:extLst>
          </p:cNvPr>
          <p:cNvSpPr/>
          <p:nvPr/>
        </p:nvSpPr>
        <p:spPr>
          <a:xfrm>
            <a:off x="4347512" y="2077873"/>
            <a:ext cx="45719" cy="36799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extes slide">
            <a:extLst>
              <a:ext uri="{FF2B5EF4-FFF2-40B4-BE49-F238E27FC236}">
                <a16:creationId xmlns:a16="http://schemas.microsoft.com/office/drawing/2014/main" id="{A4640911-4830-934C-B10A-5121242853E1}"/>
              </a:ext>
            </a:extLst>
          </p:cNvPr>
          <p:cNvSpPr/>
          <p:nvPr/>
        </p:nvSpPr>
        <p:spPr>
          <a:xfrm>
            <a:off x="4788792" y="2238749"/>
            <a:ext cx="569269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Refonte</a:t>
            </a:r>
            <a:r>
              <a:rPr lang="fr-FR" sz="1500" dirty="0"/>
              <a:t> d’ancienne présentation du format 4/3 en </a:t>
            </a:r>
            <a:r>
              <a:rPr lang="fr-FR" sz="1500" b="1" dirty="0">
                <a:solidFill>
                  <a:srgbClr val="FF0000"/>
                </a:solidFill>
              </a:rPr>
              <a:t>format 16/9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Adapter</a:t>
            </a:r>
            <a:r>
              <a:rPr lang="fr-FR" sz="1500" dirty="0"/>
              <a:t> un visuel existant en présentation 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Modernisation</a:t>
            </a:r>
            <a:r>
              <a:rPr lang="fr-FR" sz="1500" dirty="0"/>
              <a:t> de votre présentation au niveau graphique </a:t>
            </a:r>
            <a:br>
              <a:rPr lang="fr-FR" sz="1500" dirty="0"/>
            </a:br>
            <a:r>
              <a:rPr lang="fr-FR" sz="1500" dirty="0"/>
              <a:t>et/ou au niveau de l’animation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Création de A à Z </a:t>
            </a:r>
            <a:r>
              <a:rPr lang="fr-FR" sz="1500" dirty="0"/>
              <a:t>de votre présentation selon votre contenu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Adaptation</a:t>
            </a:r>
            <a:r>
              <a:rPr lang="fr-FR" sz="1500" dirty="0"/>
              <a:t> de la présentation au </a:t>
            </a:r>
            <a:r>
              <a:rPr lang="fr-FR" sz="1500" b="1" dirty="0">
                <a:solidFill>
                  <a:srgbClr val="FF0000"/>
                </a:solidFill>
              </a:rPr>
              <a:t>format iPad et tablette </a:t>
            </a:r>
            <a:br>
              <a:rPr lang="fr-FR" sz="1500" b="1" dirty="0"/>
            </a:br>
            <a:r>
              <a:rPr lang="fr-FR" sz="1500" dirty="0"/>
              <a:t>“sous demande”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Intégration de contenu </a:t>
            </a:r>
            <a:r>
              <a:rPr lang="fr-FR" sz="1500" dirty="0"/>
              <a:t>dans une présentation existante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Conception de </a:t>
            </a:r>
            <a:r>
              <a:rPr lang="fr-FR" sz="1500" b="1" dirty="0" err="1">
                <a:solidFill>
                  <a:srgbClr val="FF0000"/>
                </a:solidFill>
              </a:rPr>
              <a:t>template</a:t>
            </a:r>
            <a:r>
              <a:rPr lang="fr-FR" sz="1500" b="1" dirty="0">
                <a:solidFill>
                  <a:srgbClr val="FF0000"/>
                </a:solidFill>
              </a:rPr>
              <a:t> </a:t>
            </a:r>
            <a:r>
              <a:rPr lang="fr-FR" sz="1500" dirty="0"/>
              <a:t>en suivant la </a:t>
            </a:r>
            <a:r>
              <a:rPr lang="fr-FR" sz="1500" b="1" dirty="0">
                <a:solidFill>
                  <a:srgbClr val="FF0000"/>
                </a:solidFill>
              </a:rPr>
              <a:t>charte graphique </a:t>
            </a:r>
            <a:br>
              <a:rPr lang="fr-FR" sz="1500" b="1" dirty="0"/>
            </a:br>
            <a:r>
              <a:rPr lang="fr-FR" sz="1500" dirty="0"/>
              <a:t>de votre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Création</a:t>
            </a:r>
            <a:r>
              <a:rPr lang="fr-FR" sz="1500" dirty="0">
                <a:solidFill>
                  <a:srgbClr val="FF0000"/>
                </a:solidFill>
              </a:rPr>
              <a:t> de </a:t>
            </a:r>
            <a:r>
              <a:rPr lang="fr-FR" sz="1500" b="1" dirty="0">
                <a:solidFill>
                  <a:srgbClr val="FF0000"/>
                </a:solidFill>
              </a:rPr>
              <a:t>dispositions / thèmes / modèles </a:t>
            </a:r>
            <a:r>
              <a:rPr lang="fr-FR" sz="15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Possibilité de travailler dans les locaux</a:t>
            </a:r>
            <a:r>
              <a:rPr lang="fr-FR" sz="1500" dirty="0"/>
              <a:t> à la demande du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Souplesse au niveau des horaires </a:t>
            </a:r>
            <a:r>
              <a:rPr lang="fr-FR" sz="1500" dirty="0"/>
              <a:t>(si mon planning le permet)</a:t>
            </a:r>
            <a:endParaRPr lang="fr-BE" sz="15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E83E92-E3C0-F04C-9F31-59B2ED05E065}"/>
              </a:ext>
            </a:extLst>
          </p:cNvPr>
          <p:cNvSpPr/>
          <p:nvPr/>
        </p:nvSpPr>
        <p:spPr>
          <a:xfrm>
            <a:off x="4437851" y="2046562"/>
            <a:ext cx="757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spc="300" dirty="0"/>
              <a:t>TYPE DE SERVICES</a:t>
            </a:r>
            <a:endParaRPr lang="fr-BE" sz="15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324842B-E4E6-F72D-CE00-E600FAEF90A1}"/>
              </a:ext>
            </a:extLst>
          </p:cNvPr>
          <p:cNvGrpSpPr/>
          <p:nvPr/>
        </p:nvGrpSpPr>
        <p:grpSpPr>
          <a:xfrm>
            <a:off x="4489725" y="940389"/>
            <a:ext cx="4984219" cy="845480"/>
            <a:chOff x="4302373" y="773792"/>
            <a:chExt cx="4984219" cy="845480"/>
          </a:xfrm>
        </p:grpSpPr>
        <p:pic>
          <p:nvPicPr>
            <p:cNvPr id="76" name="p1">
              <a:extLst>
                <a:ext uri="{FF2B5EF4-FFF2-40B4-BE49-F238E27FC236}">
                  <a16:creationId xmlns:a16="http://schemas.microsoft.com/office/drawing/2014/main" id="{0ED9B2DC-6D9A-CA45-AED4-11423F5D9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4302373" y="773792"/>
              <a:ext cx="712574" cy="709449"/>
            </a:xfrm>
            <a:prstGeom prst="rect">
              <a:avLst/>
            </a:prstGeom>
          </p:spPr>
        </p:pic>
        <p:pic>
          <p:nvPicPr>
            <p:cNvPr id="79" name="p2">
              <a:extLst>
                <a:ext uri="{FF2B5EF4-FFF2-40B4-BE49-F238E27FC236}">
                  <a16:creationId xmlns:a16="http://schemas.microsoft.com/office/drawing/2014/main" id="{EF2697E0-49EE-F346-BF81-47C405213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5209563" y="851374"/>
              <a:ext cx="717467" cy="717467"/>
            </a:xfrm>
            <a:prstGeom prst="rect">
              <a:avLst/>
            </a:prstGeom>
          </p:spPr>
        </p:pic>
        <p:pic>
          <p:nvPicPr>
            <p:cNvPr id="82" name="p3">
              <a:extLst>
                <a:ext uri="{FF2B5EF4-FFF2-40B4-BE49-F238E27FC236}">
                  <a16:creationId xmlns:a16="http://schemas.microsoft.com/office/drawing/2014/main" id="{631BE99D-B415-124A-B416-A3FDCF5D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079086" y="899605"/>
              <a:ext cx="529578" cy="527255"/>
            </a:xfrm>
            <a:prstGeom prst="rect">
              <a:avLst/>
            </a:prstGeom>
          </p:spPr>
        </p:pic>
        <p:pic>
          <p:nvPicPr>
            <p:cNvPr id="85" name="p4">
              <a:extLst>
                <a:ext uri="{FF2B5EF4-FFF2-40B4-BE49-F238E27FC236}">
                  <a16:creationId xmlns:a16="http://schemas.microsoft.com/office/drawing/2014/main" id="{C4D8F0B3-EC49-954E-99D7-061B16D2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6861148" y="856109"/>
              <a:ext cx="605475" cy="602819"/>
            </a:xfrm>
            <a:prstGeom prst="rect">
              <a:avLst/>
            </a:prstGeom>
          </p:spPr>
        </p:pic>
        <p:pic>
          <p:nvPicPr>
            <p:cNvPr id="88" name="p5">
              <a:extLst>
                <a:ext uri="{FF2B5EF4-FFF2-40B4-BE49-F238E27FC236}">
                  <a16:creationId xmlns:a16="http://schemas.microsoft.com/office/drawing/2014/main" id="{F926AAB4-9FA2-4E43-ACF5-77442FBB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7665497" y="833021"/>
              <a:ext cx="712830" cy="709703"/>
            </a:xfrm>
            <a:prstGeom prst="rect">
              <a:avLst/>
            </a:prstGeom>
          </p:spPr>
        </p:pic>
        <p:pic>
          <p:nvPicPr>
            <p:cNvPr id="91" name="p6">
              <a:extLst>
                <a:ext uri="{FF2B5EF4-FFF2-40B4-BE49-F238E27FC236}">
                  <a16:creationId xmlns:a16="http://schemas.microsoft.com/office/drawing/2014/main" id="{7A1C2A49-6554-1148-B310-C2BE9E16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8553845" y="902253"/>
              <a:ext cx="554775" cy="55234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014BBEF-07D3-E749-A6EA-5050F51A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8000"/>
            </a:blip>
            <a:stretch>
              <a:fillRect/>
            </a:stretch>
          </p:blipFill>
          <p:spPr>
            <a:xfrm flipV="1">
              <a:off x="4360248" y="1465064"/>
              <a:ext cx="678555" cy="12966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6EB932BA-A56D-364F-9DE4-3CBDD16DE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8000"/>
            </a:blip>
            <a:stretch>
              <a:fillRect/>
            </a:stretch>
          </p:blipFill>
          <p:spPr>
            <a:xfrm flipV="1">
              <a:off x="5237826" y="1489612"/>
              <a:ext cx="678555" cy="129660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8EB5509D-0651-5A42-951A-504FCA82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8000"/>
            </a:blip>
            <a:stretch>
              <a:fillRect/>
            </a:stretch>
          </p:blipFill>
          <p:spPr>
            <a:xfrm flipV="1">
              <a:off x="6035625" y="1489612"/>
              <a:ext cx="678555" cy="12966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5FB525B-32CA-7042-ABE8-36FD0DE3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8000"/>
            </a:blip>
            <a:stretch>
              <a:fillRect/>
            </a:stretch>
          </p:blipFill>
          <p:spPr>
            <a:xfrm flipV="1">
              <a:off x="6852880" y="1489612"/>
              <a:ext cx="678555" cy="129660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64DE1ACD-6D4C-7D43-A4B4-097D7311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8000"/>
            </a:blip>
            <a:stretch>
              <a:fillRect/>
            </a:stretch>
          </p:blipFill>
          <p:spPr>
            <a:xfrm flipV="1">
              <a:off x="7730458" y="1489612"/>
              <a:ext cx="678555" cy="129660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A8B2810F-26E6-6D43-9B50-B08AAE5D1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8000"/>
            </a:blip>
            <a:stretch>
              <a:fillRect/>
            </a:stretch>
          </p:blipFill>
          <p:spPr>
            <a:xfrm flipV="1">
              <a:off x="8608037" y="1489612"/>
              <a:ext cx="678555" cy="129660"/>
            </a:xfrm>
            <a:prstGeom prst="rect">
              <a:avLst/>
            </a:prstGeom>
          </p:spPr>
        </p:pic>
      </p:grpSp>
      <p:sp>
        <p:nvSpPr>
          <p:cNvPr id="59" name="ligne anilm">
            <a:extLst>
              <a:ext uri="{FF2B5EF4-FFF2-40B4-BE49-F238E27FC236}">
                <a16:creationId xmlns:a16="http://schemas.microsoft.com/office/drawing/2014/main" id="{CE2EABA3-38BA-214E-BE8C-F57C3BBF8C16}"/>
              </a:ext>
            </a:extLst>
          </p:cNvPr>
          <p:cNvSpPr/>
          <p:nvPr/>
        </p:nvSpPr>
        <p:spPr>
          <a:xfrm flipV="1">
            <a:off x="0" y="6824148"/>
            <a:ext cx="12192000" cy="45719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A7A2D2-672B-7947-8992-139DCE80CF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8816" y="668371"/>
            <a:ext cx="3100943" cy="4072784"/>
          </a:xfrm>
          <a:prstGeom prst="rect">
            <a:avLst/>
          </a:prstGeom>
        </p:spPr>
      </p:pic>
      <p:pic>
        <p:nvPicPr>
          <p:cNvPr id="60" name="eclat">
            <a:extLst>
              <a:ext uri="{FF2B5EF4-FFF2-40B4-BE49-F238E27FC236}">
                <a16:creationId xmlns:a16="http://schemas.microsoft.com/office/drawing/2014/main" id="{01198D9D-819D-1F47-8D76-24CAB5D23556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41000"/>
          </a:blip>
          <a:srcRect/>
          <a:stretch/>
        </p:blipFill>
        <p:spPr>
          <a:xfrm>
            <a:off x="-838201" y="-242221"/>
            <a:ext cx="3578942" cy="3578942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A8A393C-31D0-76CC-88E5-A256C4538149}"/>
              </a:ext>
            </a:extLst>
          </p:cNvPr>
          <p:cNvSpPr txBox="1"/>
          <p:nvPr/>
        </p:nvSpPr>
        <p:spPr>
          <a:xfrm>
            <a:off x="0" y="6941127"/>
            <a:ext cx="694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>
                <a:solidFill>
                  <a:schemeClr val="bg1">
                    <a:lumMod val="65000"/>
                  </a:schemeClr>
                </a:solidFill>
              </a:rPr>
              <a:t>Photo de </a:t>
            </a:r>
            <a:r>
              <a:rPr lang="fr-BE" sz="900" b="1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 Douglas</a:t>
            </a:r>
            <a:r>
              <a:rPr lang="fr-BE" sz="900" dirty="0">
                <a:solidFill>
                  <a:schemeClr val="bg1">
                    <a:lumMod val="65000"/>
                  </a:schemeClr>
                </a:solidFill>
              </a:rPr>
              <a:t> provenant de </a:t>
            </a:r>
            <a:r>
              <a:rPr lang="fr-BE" sz="900" b="1" dirty="0" err="1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fr-BE" sz="900" b="1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pt-BR" sz="900" dirty="0">
                <a:solidFill>
                  <a:schemeClr val="bg1">
                    <a:lumMod val="65000"/>
                  </a:schemeClr>
                </a:solidFill>
              </a:rPr>
              <a:t>Photo de picjumbo.com: https://www.pexels.com/fr-fr/photo/papier-d-imprimante-blanc-196645/</a:t>
            </a:r>
            <a:endParaRPr lang="fr-BE" sz="9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900" dirty="0">
                <a:solidFill>
                  <a:schemeClr val="bg1">
                    <a:lumMod val="65000"/>
                  </a:schemeClr>
                </a:solidFill>
              </a:rPr>
              <a:t>Holger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</a:rPr>
              <a:t>Langmaier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4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4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4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50"/>
                                            <p:tgtEl>
                                              <p:spTgt spid="4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50"/>
                                            <p:tgtEl>
                                              <p:spTgt spid="4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50"/>
                                            <p:tgtEl>
                                              <p:spTgt spid="46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6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6" grpId="0"/>
          <p:bldP spid="21" grpId="0" animBg="1"/>
          <p:bldP spid="32" grpId="0" animBg="1"/>
          <p:bldP spid="33" grpId="0"/>
          <p:bldP spid="45" grpId="0" animBg="1"/>
          <p:bldP spid="46" grpId="0" build="p"/>
          <p:bldP spid="47" grpId="0"/>
          <p:bldP spid="5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xit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5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4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4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4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250"/>
                                            <p:tgtEl>
                                              <p:spTgt spid="4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50"/>
                                            <p:tgtEl>
                                              <p:spTgt spid="4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50"/>
                                            <p:tgtEl>
                                              <p:spTgt spid="46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46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6" grpId="0"/>
          <p:bldP spid="21" grpId="0" animBg="1"/>
          <p:bldP spid="32" grpId="0" animBg="1"/>
          <p:bldP spid="33" grpId="0"/>
          <p:bldP spid="45" grpId="0" animBg="1"/>
          <p:bldP spid="46" grpId="0" build="p"/>
          <p:bldP spid="47" grpId="0"/>
          <p:bldP spid="5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rintemps&#10;&#10;Description générée automatiquement">
            <a:extLst>
              <a:ext uri="{FF2B5EF4-FFF2-40B4-BE49-F238E27FC236}">
                <a16:creationId xmlns:a16="http://schemas.microsoft.com/office/drawing/2014/main" id="{28695FC2-2CA5-C2EB-C6C7-99FBDB1D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08739BA3-7417-E43E-73B0-3472ABF192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neutre">
            <a:extLst>
              <a:ext uri="{FF2B5EF4-FFF2-40B4-BE49-F238E27FC236}">
                <a16:creationId xmlns:a16="http://schemas.microsoft.com/office/drawing/2014/main" id="{C04F436D-8082-404B-987D-F27B2D878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rcRect/>
          <a:stretch/>
        </p:blipFill>
        <p:spPr>
          <a:xfrm>
            <a:off x="6847200" y="1548804"/>
            <a:ext cx="3460320" cy="2883600"/>
          </a:xfrm>
          <a:prstGeom prst="rect">
            <a:avLst/>
          </a:prstGeom>
        </p:spPr>
      </p:pic>
      <p:pic>
        <p:nvPicPr>
          <p:cNvPr id="52" name="Degrade-1">
            <a:extLst>
              <a:ext uri="{FF2B5EF4-FFF2-40B4-BE49-F238E27FC236}">
                <a16:creationId xmlns:a16="http://schemas.microsoft.com/office/drawing/2014/main" id="{F7E68C6F-C90D-5F4C-BDC4-8FDDBCCB24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51" name="Degrade-1">
            <a:extLst>
              <a:ext uri="{FF2B5EF4-FFF2-40B4-BE49-F238E27FC236}">
                <a16:creationId xmlns:a16="http://schemas.microsoft.com/office/drawing/2014/main" id="{B4080084-1D90-B345-89D4-88225E90E0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1" name="Degrade-1">
            <a:extLst>
              <a:ext uri="{FF2B5EF4-FFF2-40B4-BE49-F238E27FC236}">
                <a16:creationId xmlns:a16="http://schemas.microsoft.com/office/drawing/2014/main" id="{D988EBFF-966D-9E44-A271-C9EF2D27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2" name="Degrade-1">
            <a:extLst>
              <a:ext uri="{FF2B5EF4-FFF2-40B4-BE49-F238E27FC236}">
                <a16:creationId xmlns:a16="http://schemas.microsoft.com/office/drawing/2014/main" id="{65044C12-6867-234A-888E-BB036685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3" name="Degrade-1">
            <a:extLst>
              <a:ext uri="{FF2B5EF4-FFF2-40B4-BE49-F238E27FC236}">
                <a16:creationId xmlns:a16="http://schemas.microsoft.com/office/drawing/2014/main" id="{F07B0A00-A3F5-5946-B71A-A2E2B1ED01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4" name="Degrade-1">
            <a:extLst>
              <a:ext uri="{FF2B5EF4-FFF2-40B4-BE49-F238E27FC236}">
                <a16:creationId xmlns:a16="http://schemas.microsoft.com/office/drawing/2014/main" id="{7A0CC16D-B455-7549-BC88-440499FCD1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5" name="Degrade-1">
            <a:extLst>
              <a:ext uri="{FF2B5EF4-FFF2-40B4-BE49-F238E27FC236}">
                <a16:creationId xmlns:a16="http://schemas.microsoft.com/office/drawing/2014/main" id="{99228EEC-8BA2-474D-94E1-8C673511F7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6" name="Degrade-1">
            <a:extLst>
              <a:ext uri="{FF2B5EF4-FFF2-40B4-BE49-F238E27FC236}">
                <a16:creationId xmlns:a16="http://schemas.microsoft.com/office/drawing/2014/main" id="{36AF33AF-14C1-0040-BCA5-072E850925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50057" y="-3039876"/>
            <a:ext cx="2507090" cy="2836592"/>
          </a:xfrm>
          <a:prstGeom prst="rect">
            <a:avLst/>
          </a:prstGeom>
        </p:spPr>
      </p:pic>
      <p:pic>
        <p:nvPicPr>
          <p:cNvPr id="4" name="CADRE" descr="Une image contenant nuageux&#10;&#10;Description générée automatiquement">
            <a:extLst>
              <a:ext uri="{FF2B5EF4-FFF2-40B4-BE49-F238E27FC236}">
                <a16:creationId xmlns:a16="http://schemas.microsoft.com/office/drawing/2014/main" id="{8B5D3954-3109-E03F-6F4E-8B8D4608A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5" name="Image 14" descr="Une image contenant sombre, foule&#10;&#10;Description générée automatiquement" hidden="1">
            <a:extLst>
              <a:ext uri="{FF2B5EF4-FFF2-40B4-BE49-F238E27FC236}">
                <a16:creationId xmlns:a16="http://schemas.microsoft.com/office/drawing/2014/main" id="{7C59457B-E76D-5950-EB17-DB49FB5F058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0EB4369-E42F-CC4E-9085-E573441C642A}"/>
              </a:ext>
            </a:extLst>
          </p:cNvPr>
          <p:cNvGrpSpPr/>
          <p:nvPr/>
        </p:nvGrpSpPr>
        <p:grpSpPr>
          <a:xfrm>
            <a:off x="388738" y="5804074"/>
            <a:ext cx="1007022" cy="639590"/>
            <a:chOff x="5131479" y="1917772"/>
            <a:chExt cx="1785620" cy="1134100"/>
          </a:xfrm>
        </p:grpSpPr>
        <p:pic>
          <p:nvPicPr>
            <p:cNvPr id="21" name="Go slide">
              <a:extLst>
                <a:ext uri="{FF2B5EF4-FFF2-40B4-BE49-F238E27FC236}">
                  <a16:creationId xmlns:a16="http://schemas.microsoft.com/office/drawing/2014/main" id="{90CDE194-0855-824F-A832-9B5D0D13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79" y="2779890"/>
              <a:ext cx="1785620" cy="271982"/>
            </a:xfrm>
            <a:prstGeom prst="rect">
              <a:avLst/>
            </a:prstGeom>
          </p:spPr>
        </p:pic>
        <p:pic>
          <p:nvPicPr>
            <p:cNvPr id="22" name="Triangle">
              <a:extLst>
                <a:ext uri="{FF2B5EF4-FFF2-40B4-BE49-F238E27FC236}">
                  <a16:creationId xmlns:a16="http://schemas.microsoft.com/office/drawing/2014/main" id="{94383BBF-375A-8A4A-B7C9-33CCAD75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50" y="1917772"/>
              <a:ext cx="634429" cy="720453"/>
            </a:xfrm>
            <a:prstGeom prst="rect">
              <a:avLst/>
            </a:prstGeom>
            <a:noFill/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C1A88AC-5A46-854E-9E30-D0850FEB1D22}"/>
              </a:ext>
            </a:extLst>
          </p:cNvPr>
          <p:cNvSpPr/>
          <p:nvPr/>
        </p:nvSpPr>
        <p:spPr>
          <a:xfrm>
            <a:off x="3136175" y="1251938"/>
            <a:ext cx="45719" cy="367990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3E2DC2-D997-1549-B3FC-2E6D3A4E4768}"/>
              </a:ext>
            </a:extLst>
          </p:cNvPr>
          <p:cNvSpPr/>
          <p:nvPr/>
        </p:nvSpPr>
        <p:spPr>
          <a:xfrm>
            <a:off x="3366634" y="1238287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spc="300" dirty="0"/>
              <a:t>MES REFERENCES CLIENTS</a:t>
            </a:r>
            <a:endParaRPr lang="fr-FR" spc="30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9C883E-794C-5F4D-B540-A6CCBE37C872}"/>
              </a:ext>
            </a:extLst>
          </p:cNvPr>
          <p:cNvCxnSpPr>
            <a:cxnSpLocks/>
          </p:cNvCxnSpPr>
          <p:nvPr/>
        </p:nvCxnSpPr>
        <p:spPr>
          <a:xfrm>
            <a:off x="7095744" y="1451524"/>
            <a:ext cx="7220467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F57BF27-E347-4340-90B0-CF2DB99412CC}"/>
              </a:ext>
            </a:extLst>
          </p:cNvPr>
          <p:cNvSpPr/>
          <p:nvPr/>
        </p:nvSpPr>
        <p:spPr>
          <a:xfrm>
            <a:off x="3337559" y="1867154"/>
            <a:ext cx="410749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Je travaille principalement en sous-traitance, pour des </a:t>
            </a:r>
            <a:r>
              <a:rPr lang="fr-FR" sz="1600" b="1" dirty="0">
                <a:solidFill>
                  <a:srgbClr val="FF0000"/>
                </a:solidFill>
              </a:rPr>
              <a:t>agences en communication</a:t>
            </a:r>
            <a:r>
              <a:rPr lang="fr-FR" sz="1600" dirty="0"/>
              <a:t> qui désirent des présentations qui sortent de l’ordinaire ! </a:t>
            </a:r>
            <a:br>
              <a:rPr lang="fr-FR" sz="1400" dirty="0"/>
            </a:br>
            <a:endParaRPr lang="fr-FR" sz="1400" dirty="0"/>
          </a:p>
          <a:p>
            <a:r>
              <a:rPr lang="fr-FR" sz="1400" dirty="0"/>
              <a:t>Vu le </a:t>
            </a:r>
            <a:r>
              <a:rPr lang="fr-FR" sz="1400" b="1" dirty="0"/>
              <a:t>caractère confidentiel </a:t>
            </a:r>
            <a:r>
              <a:rPr lang="fr-FR" sz="1400" dirty="0"/>
              <a:t>des présentations,  les exemples “client” se limitent à des captures d’écran.</a:t>
            </a:r>
            <a:endParaRPr lang="fr-FR" sz="1200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97A079-BE2C-5F4D-A462-6AADB3CDEB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847398" y="1549799"/>
            <a:ext cx="3458870" cy="28823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A2E5F48-4806-3548-A2CA-0FE2759F7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847398" y="1550013"/>
            <a:ext cx="3458870" cy="28823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5C663BA-F430-9741-B5A1-0234FA9E0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47398" y="1550013"/>
            <a:ext cx="3458870" cy="28823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CBCEB6E-EFF1-974E-918F-305968DF51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847398" y="1550013"/>
            <a:ext cx="3458870" cy="28823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E80F77A-373C-1042-BC9F-11C175FD374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47398" y="1550013"/>
            <a:ext cx="3458870" cy="28823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9FC5BE0-BCA1-5748-91B3-FBCD39E7577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847398" y="1550013"/>
            <a:ext cx="3458870" cy="28823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EAEABA7-800E-E94C-9B74-5AF0D56476C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847398" y="1550013"/>
            <a:ext cx="3458870" cy="288239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D429FC5-DFD9-CA43-9DEB-1021E09A0C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7200" y="1550012"/>
            <a:ext cx="3458870" cy="2882392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10373E68-872C-874A-BE85-0C25252DE105}"/>
              </a:ext>
            </a:extLst>
          </p:cNvPr>
          <p:cNvSpPr txBox="1"/>
          <p:nvPr/>
        </p:nvSpPr>
        <p:spPr>
          <a:xfrm>
            <a:off x="3295484" y="4121577"/>
            <a:ext cx="65772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red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line – Second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Floor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FCA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SC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Cocoatree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DS Smith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WinWin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Bird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Vademecom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Property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One – Alpha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Proximus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Coca Cola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Valipack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Partena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ValorFrit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Altavia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Act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Tilt – Louis De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Waele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– 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Stellantis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IMS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Mobile Wash, La Cambre, JC Decaux,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Always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One …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44413ED-AFA1-7545-A95C-D8B1031E705A}"/>
              </a:ext>
            </a:extLst>
          </p:cNvPr>
          <p:cNvCxnSpPr>
            <a:cxnSpLocks/>
          </p:cNvCxnSpPr>
          <p:nvPr/>
        </p:nvCxnSpPr>
        <p:spPr>
          <a:xfrm>
            <a:off x="3411776" y="4075983"/>
            <a:ext cx="246717" cy="0"/>
          </a:xfrm>
          <a:prstGeom prst="line">
            <a:avLst/>
          </a:prstGeom>
          <a:ln w="19050">
            <a:solidFill>
              <a:srgbClr val="EDDA6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gne anilm">
            <a:extLst>
              <a:ext uri="{FF2B5EF4-FFF2-40B4-BE49-F238E27FC236}">
                <a16:creationId xmlns:a16="http://schemas.microsoft.com/office/drawing/2014/main" id="{6F666126-FA36-9B40-95B7-07CD6D94140B}"/>
              </a:ext>
            </a:extLst>
          </p:cNvPr>
          <p:cNvSpPr/>
          <p:nvPr/>
        </p:nvSpPr>
        <p:spPr>
          <a:xfrm flipV="1">
            <a:off x="0" y="6824148"/>
            <a:ext cx="12192000" cy="45719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03A8B1-78B7-5D68-FC2D-3294402049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56567" y="123512"/>
            <a:ext cx="3368472" cy="32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1215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4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7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9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9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9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10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10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3" grpId="0"/>
          <p:bldP spid="30" grpId="0"/>
          <p:bldP spid="56" grpId="0"/>
          <p:bldP spid="4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4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7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8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9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9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9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8000"/>
                                </p:stCondLst>
                                <p:childTnLst>
                                  <p:par>
                                    <p:cTn id="10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10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3" grpId="0"/>
          <p:bldP spid="30" grpId="0"/>
          <p:bldP spid="56" grpId="0"/>
          <p:bldP spid="4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6C7FCCE1-87D9-1755-8F36-ED8ACE05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Image 56" descr="Une image contenant sombre, foule&#10;&#10;Description générée automatiquement" hidden="1">
            <a:extLst>
              <a:ext uri="{FF2B5EF4-FFF2-40B4-BE49-F238E27FC236}">
                <a16:creationId xmlns:a16="http://schemas.microsoft.com/office/drawing/2014/main" id="{6E549DF5-18B1-5CAD-1E80-6D3230993A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2" name="ombre logo">
            <a:extLst>
              <a:ext uri="{FF2B5EF4-FFF2-40B4-BE49-F238E27FC236}">
                <a16:creationId xmlns:a16="http://schemas.microsoft.com/office/drawing/2014/main" id="{D9A35462-0A1D-C84D-BD16-7B81C229628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 flipV="1">
            <a:off x="2139560" y="3922137"/>
            <a:ext cx="1770894" cy="338387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0EB4369-E42F-CC4E-9085-E573441C642A}"/>
              </a:ext>
            </a:extLst>
          </p:cNvPr>
          <p:cNvGrpSpPr/>
          <p:nvPr/>
        </p:nvGrpSpPr>
        <p:grpSpPr>
          <a:xfrm>
            <a:off x="388738" y="5804074"/>
            <a:ext cx="1007022" cy="639590"/>
            <a:chOff x="5131479" y="1917772"/>
            <a:chExt cx="1785620" cy="1134100"/>
          </a:xfrm>
        </p:grpSpPr>
        <p:pic>
          <p:nvPicPr>
            <p:cNvPr id="21" name="Go slide">
              <a:extLst>
                <a:ext uri="{FF2B5EF4-FFF2-40B4-BE49-F238E27FC236}">
                  <a16:creationId xmlns:a16="http://schemas.microsoft.com/office/drawing/2014/main" id="{90CDE194-0855-824F-A832-9B5D0D13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79" y="2779890"/>
              <a:ext cx="1785620" cy="271982"/>
            </a:xfrm>
            <a:prstGeom prst="rect">
              <a:avLst/>
            </a:prstGeom>
          </p:spPr>
        </p:pic>
        <p:pic>
          <p:nvPicPr>
            <p:cNvPr id="22" name="Triangle">
              <a:extLst>
                <a:ext uri="{FF2B5EF4-FFF2-40B4-BE49-F238E27FC236}">
                  <a16:creationId xmlns:a16="http://schemas.microsoft.com/office/drawing/2014/main" id="{94383BBF-375A-8A4A-B7C9-33CCAD75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50" y="1917772"/>
              <a:ext cx="634429" cy="720453"/>
            </a:xfrm>
            <a:prstGeom prst="rect">
              <a:avLst/>
            </a:prstGeom>
            <a:noFill/>
          </p:spPr>
        </p:pic>
      </p:grpSp>
      <p:sp>
        <p:nvSpPr>
          <p:cNvPr id="14" name="coordonnees">
            <a:extLst>
              <a:ext uri="{FF2B5EF4-FFF2-40B4-BE49-F238E27FC236}">
                <a16:creationId xmlns:a16="http://schemas.microsoft.com/office/drawing/2014/main" id="{911BC2FD-4670-7849-9E38-F191D0214763}"/>
              </a:ext>
            </a:extLst>
          </p:cNvPr>
          <p:cNvSpPr/>
          <p:nvPr/>
        </p:nvSpPr>
        <p:spPr>
          <a:xfrm>
            <a:off x="4896616" y="2404364"/>
            <a:ext cx="5336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spc="300" dirty="0"/>
              <a:t>COORDONNEES &amp; CONTACT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A9D0CC-7C72-DD46-8793-3479541E5B9D}"/>
              </a:ext>
            </a:extLst>
          </p:cNvPr>
          <p:cNvSpPr/>
          <p:nvPr/>
        </p:nvSpPr>
        <p:spPr>
          <a:xfrm>
            <a:off x="4829751" y="2477401"/>
            <a:ext cx="45719" cy="113197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B136413-3D70-124B-8794-FBA5BA16FA10}"/>
              </a:ext>
            </a:extLst>
          </p:cNvPr>
          <p:cNvCxnSpPr>
            <a:cxnSpLocks/>
          </p:cNvCxnSpPr>
          <p:nvPr/>
        </p:nvCxnSpPr>
        <p:spPr>
          <a:xfrm>
            <a:off x="4887911" y="2976968"/>
            <a:ext cx="7710307" cy="0"/>
          </a:xfrm>
          <a:prstGeom prst="line">
            <a:avLst/>
          </a:prstGeom>
          <a:ln>
            <a:solidFill>
              <a:schemeClr val="bg1">
                <a:lumMod val="8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D530118E-AD5C-5A4D-80C0-605F4DEBF77F}"/>
              </a:ext>
            </a:extLst>
          </p:cNvPr>
          <p:cNvSpPr txBox="1"/>
          <p:nvPr/>
        </p:nvSpPr>
        <p:spPr>
          <a:xfrm>
            <a:off x="4763201" y="3455484"/>
            <a:ext cx="3144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 err="1"/>
              <a:t>ZLEPOIZON</a:t>
            </a:r>
            <a:r>
              <a:rPr lang="fr-BE" sz="1100" b="1" dirty="0"/>
              <a:t> (22 227) - </a:t>
            </a:r>
            <a:r>
              <a:rPr lang="fr-BE" sz="1100" dirty="0"/>
              <a:t>TEL : 02 – 733 62 36</a:t>
            </a:r>
            <a:br>
              <a:rPr lang="fr-BE" sz="1100" b="1" dirty="0"/>
            </a:br>
            <a:r>
              <a:rPr lang="fr-BE" sz="1100" b="1" dirty="0"/>
              <a:t>email : </a:t>
            </a:r>
            <a:r>
              <a:rPr lang="fr-BE" sz="1100" dirty="0"/>
              <a:t>emmanuel@trepant.be</a:t>
            </a:r>
            <a:br>
              <a:rPr lang="fr-BE" sz="1100" b="1" dirty="0"/>
            </a:br>
            <a:br>
              <a:rPr lang="fr-BE" sz="1100" b="1" dirty="0"/>
            </a:br>
            <a:r>
              <a:rPr lang="fr-BE" sz="1100" dirty="0"/>
              <a:t>Productions Associées Asbl rue Emile Féron, 70 1060 – Bruxelles </a:t>
            </a:r>
            <a:br>
              <a:rPr lang="fr-BE" sz="1100" dirty="0"/>
            </a:br>
            <a:r>
              <a:rPr lang="fr-BE" sz="1100" dirty="0"/>
              <a:t>TVA BE 0896.755.397</a:t>
            </a:r>
            <a:endParaRPr lang="fr-FR" sz="1100" spc="3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FF10D4-5C42-9C4B-B710-EC6AE7200492}"/>
              </a:ext>
            </a:extLst>
          </p:cNvPr>
          <p:cNvSpPr/>
          <p:nvPr/>
        </p:nvSpPr>
        <p:spPr>
          <a:xfrm>
            <a:off x="4817328" y="3089533"/>
            <a:ext cx="4177165" cy="298414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DA6B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8756D8B-EC7B-2D4D-8817-C5BCED9BF188}"/>
              </a:ext>
            </a:extLst>
          </p:cNvPr>
          <p:cNvSpPr txBox="1"/>
          <p:nvPr/>
        </p:nvSpPr>
        <p:spPr>
          <a:xfrm>
            <a:off x="4817328" y="3090774"/>
            <a:ext cx="6036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300" dirty="0">
                <a:solidFill>
                  <a:schemeClr val="bg1">
                    <a:lumMod val="95000"/>
                  </a:schemeClr>
                </a:solidFill>
              </a:rPr>
              <a:t>GRAPHISTE SENIOR FREE LANCE </a:t>
            </a:r>
            <a:r>
              <a:rPr lang="fr-FR" sz="1200" spc="300" dirty="0" err="1">
                <a:solidFill>
                  <a:schemeClr val="bg1">
                    <a:lumMod val="95000"/>
                  </a:schemeClr>
                </a:solidFill>
              </a:rPr>
              <a:t>SMARTBE</a:t>
            </a:r>
            <a:r>
              <a:rPr lang="fr-FR" sz="1200" spc="3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38" name="Emmanuel etape">
            <a:extLst>
              <a:ext uri="{FF2B5EF4-FFF2-40B4-BE49-F238E27FC236}">
                <a16:creationId xmlns:a16="http://schemas.microsoft.com/office/drawing/2014/main" id="{ED840648-147B-2B49-8FA3-515641FF7A1E}"/>
              </a:ext>
            </a:extLst>
          </p:cNvPr>
          <p:cNvSpPr txBox="1"/>
          <p:nvPr/>
        </p:nvSpPr>
        <p:spPr>
          <a:xfrm>
            <a:off x="6459631" y="2595175"/>
            <a:ext cx="375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300" dirty="0"/>
              <a:t>EMMANUEL</a:t>
            </a:r>
          </a:p>
        </p:txBody>
      </p:sp>
      <p:sp>
        <p:nvSpPr>
          <p:cNvPr id="42" name="Trepant">
            <a:extLst>
              <a:ext uri="{FF2B5EF4-FFF2-40B4-BE49-F238E27FC236}">
                <a16:creationId xmlns:a16="http://schemas.microsoft.com/office/drawing/2014/main" id="{7C2F4F25-2532-9448-AF61-91A70DC2129B}"/>
              </a:ext>
            </a:extLst>
          </p:cNvPr>
          <p:cNvSpPr txBox="1"/>
          <p:nvPr/>
        </p:nvSpPr>
        <p:spPr>
          <a:xfrm>
            <a:off x="4738561" y="2595175"/>
            <a:ext cx="250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300">
                <a:solidFill>
                  <a:srgbClr val="EDDA6B"/>
                </a:solidFill>
              </a:rPr>
              <a:t>TREPANT</a:t>
            </a:r>
          </a:p>
        </p:txBody>
      </p:sp>
      <p:grpSp>
        <p:nvGrpSpPr>
          <p:cNvPr id="43" name="logo">
            <a:extLst>
              <a:ext uri="{FF2B5EF4-FFF2-40B4-BE49-F238E27FC236}">
                <a16:creationId xmlns:a16="http://schemas.microsoft.com/office/drawing/2014/main" id="{75DDE0AB-0502-B84C-9443-CFBC4BA466AB}"/>
              </a:ext>
            </a:extLst>
          </p:cNvPr>
          <p:cNvGrpSpPr/>
          <p:nvPr/>
        </p:nvGrpSpPr>
        <p:grpSpPr>
          <a:xfrm>
            <a:off x="2130383" y="2745509"/>
            <a:ext cx="1691609" cy="1074392"/>
            <a:chOff x="5131479" y="1917772"/>
            <a:chExt cx="1785620" cy="1134100"/>
          </a:xfrm>
        </p:grpSpPr>
        <p:pic>
          <p:nvPicPr>
            <p:cNvPr id="45" name="Go slide">
              <a:extLst>
                <a:ext uri="{FF2B5EF4-FFF2-40B4-BE49-F238E27FC236}">
                  <a16:creationId xmlns:a16="http://schemas.microsoft.com/office/drawing/2014/main" id="{A9D08EC4-6AA8-244E-B9A1-7E59BAFE2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79" y="2779890"/>
              <a:ext cx="1785620" cy="271982"/>
            </a:xfrm>
            <a:prstGeom prst="rect">
              <a:avLst/>
            </a:prstGeom>
          </p:spPr>
        </p:pic>
        <p:pic>
          <p:nvPicPr>
            <p:cNvPr id="47" name="Triangle">
              <a:extLst>
                <a:ext uri="{FF2B5EF4-FFF2-40B4-BE49-F238E27FC236}">
                  <a16:creationId xmlns:a16="http://schemas.microsoft.com/office/drawing/2014/main" id="{EC31635D-3AF2-C540-BEB5-1FC62CC12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50" y="1917772"/>
              <a:ext cx="634429" cy="720453"/>
            </a:xfrm>
            <a:prstGeom prst="rect">
              <a:avLst/>
            </a:prstGeom>
            <a:noFill/>
          </p:spPr>
        </p:pic>
      </p:grp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29A888DE-815A-3D44-AB9E-1F17C0F04095}"/>
              </a:ext>
            </a:extLst>
          </p:cNvPr>
          <p:cNvCxnSpPr>
            <a:cxnSpLocks/>
          </p:cNvCxnSpPr>
          <p:nvPr/>
        </p:nvCxnSpPr>
        <p:spPr>
          <a:xfrm>
            <a:off x="7095744" y="1451524"/>
            <a:ext cx="7220467" cy="0"/>
          </a:xfrm>
          <a:prstGeom prst="line">
            <a:avLst/>
          </a:prstGeom>
          <a:ln>
            <a:solidFill>
              <a:srgbClr val="EDD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83B940A1-4859-EC46-9995-48824AF9AD22}"/>
              </a:ext>
            </a:extLst>
          </p:cNvPr>
          <p:cNvGrpSpPr/>
          <p:nvPr/>
        </p:nvGrpSpPr>
        <p:grpSpPr>
          <a:xfrm>
            <a:off x="3136175" y="1238287"/>
            <a:ext cx="7169895" cy="3460371"/>
            <a:chOff x="3136175" y="1238287"/>
            <a:chExt cx="7169895" cy="346037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5CD9CF3-B20D-5041-BC27-ECD9F3DB03AB}"/>
                </a:ext>
              </a:extLst>
            </p:cNvPr>
            <p:cNvSpPr/>
            <p:nvPr/>
          </p:nvSpPr>
          <p:spPr>
            <a:xfrm>
              <a:off x="3136175" y="1271900"/>
              <a:ext cx="45719" cy="367990"/>
            </a:xfrm>
            <a:prstGeom prst="rect">
              <a:avLst/>
            </a:prstGeom>
            <a:solidFill>
              <a:srgbClr val="EDD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9D53094-DB54-664D-B3ED-6476406EB044}"/>
                </a:ext>
              </a:extLst>
            </p:cNvPr>
            <p:cNvSpPr/>
            <p:nvPr/>
          </p:nvSpPr>
          <p:spPr>
            <a:xfrm>
              <a:off x="3366634" y="1238287"/>
              <a:ext cx="609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spc="300" dirty="0"/>
                <a:t>MES REFERENCES CLIENTS</a:t>
              </a:r>
              <a:endParaRPr lang="fr-FR" spc="3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B5EE93-043F-B64A-A7B1-20C4746E94D0}"/>
                </a:ext>
              </a:extLst>
            </p:cNvPr>
            <p:cNvSpPr/>
            <p:nvPr/>
          </p:nvSpPr>
          <p:spPr>
            <a:xfrm>
              <a:off x="3337559" y="1867154"/>
              <a:ext cx="4053267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/>
                <a:t>Je travaille principalement en sous-traitance, pour des </a:t>
              </a:r>
              <a:r>
                <a:rPr lang="fr-FR" sz="1600" b="1" dirty="0">
                  <a:solidFill>
                    <a:srgbClr val="FF0000"/>
                  </a:solidFill>
                </a:rPr>
                <a:t>agences en communication</a:t>
              </a:r>
              <a:r>
                <a:rPr lang="fr-FR" sz="1600" dirty="0"/>
                <a:t> qui désirent des présentations qui sortent de l’ordinaire ! </a:t>
              </a:r>
              <a:br>
                <a:rPr lang="fr-FR" sz="1400" dirty="0"/>
              </a:br>
              <a:endParaRPr lang="fr-FR" sz="1400" dirty="0"/>
            </a:p>
            <a:p>
              <a:r>
                <a:rPr lang="fr-FR" sz="1400" dirty="0"/>
                <a:t>Vu le </a:t>
              </a:r>
              <a:r>
                <a:rPr lang="fr-FR" sz="1400" b="1" dirty="0"/>
                <a:t>caractère confidentiel </a:t>
              </a:r>
              <a:r>
                <a:rPr lang="fr-FR" sz="1400" dirty="0"/>
                <a:t>des présentations,  les exemples “client” se limitent à des captures d’écran.</a:t>
              </a:r>
              <a:endParaRPr lang="fr-FR" sz="1200" i="1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CAA9C53-314E-3647-9F44-E99219169FA0}"/>
                </a:ext>
              </a:extLst>
            </p:cNvPr>
            <p:cNvSpPr txBox="1"/>
            <p:nvPr/>
          </p:nvSpPr>
          <p:spPr>
            <a:xfrm>
              <a:off x="3295484" y="4121577"/>
              <a:ext cx="657728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The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red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line – Second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Floor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FCA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SC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Cocoatree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DS Smith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WinWin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Bird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Vademecom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Property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One – Alpha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Credit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Proximus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Coca Cola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Valipack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Partena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ValorFrit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Altavia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Act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Tilt – Louis De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Waele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– 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Stellantis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,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IMS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Mobile Wash, La Cambre, JC Decaux, </a:t>
              </a:r>
              <a:r>
                <a:rPr lang="fr-FR" sz="1050" i="1" dirty="0" err="1">
                  <a:solidFill>
                    <a:schemeClr val="bg1">
                      <a:lumMod val="50000"/>
                    </a:schemeClr>
                  </a:solidFill>
                </a:rPr>
                <a:t>Always</a:t>
              </a:r>
              <a:r>
                <a:rPr lang="fr-FR" sz="1050" i="1" dirty="0">
                  <a:solidFill>
                    <a:schemeClr val="bg1">
                      <a:lumMod val="50000"/>
                    </a:schemeClr>
                  </a:solidFill>
                </a:rPr>
                <a:t> One …</a:t>
              </a:r>
              <a:endParaRPr lang="fr-F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DB9F19DB-6619-994C-975E-BC98C01A1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7200" y="1551600"/>
              <a:ext cx="3458870" cy="2882392"/>
            </a:xfrm>
            <a:prstGeom prst="rect">
              <a:avLst/>
            </a:prstGeom>
          </p:spPr>
        </p:pic>
      </p:grpSp>
      <p:sp>
        <p:nvSpPr>
          <p:cNvPr id="81" name="ligne anilm">
            <a:extLst>
              <a:ext uri="{FF2B5EF4-FFF2-40B4-BE49-F238E27FC236}">
                <a16:creationId xmlns:a16="http://schemas.microsoft.com/office/drawing/2014/main" id="{2FBA6A6E-30C1-E142-A74B-2FD5E78A28EE}"/>
              </a:ext>
            </a:extLst>
          </p:cNvPr>
          <p:cNvSpPr/>
          <p:nvPr/>
        </p:nvSpPr>
        <p:spPr>
          <a:xfrm flipV="1">
            <a:off x="0" y="6824148"/>
            <a:ext cx="12192000" cy="45719"/>
          </a:xfrm>
          <a:prstGeom prst="rect">
            <a:avLst/>
          </a:prstGeom>
          <a:solidFill>
            <a:srgbClr val="ED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D6811E-4C73-3088-0139-72D03F859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6567" y="123512"/>
            <a:ext cx="3368472" cy="32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73470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xit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repeatCount="1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6" grpId="0" animBg="1"/>
          <p:bldP spid="52" grpId="0"/>
          <p:bldP spid="53" grpId="0" animBg="1"/>
          <p:bldP spid="38" grpId="0"/>
          <p:bldP spid="42" grpId="0"/>
          <p:bldP spid="8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xit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repeatCount="1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6" grpId="0" animBg="1"/>
          <p:bldP spid="52" grpId="0"/>
          <p:bldP spid="53" grpId="0" animBg="1"/>
          <p:bldP spid="38" grpId="0"/>
          <p:bldP spid="42" grpId="0"/>
          <p:bldP spid="81" grpId="0" animBg="1"/>
        </p:bldLst>
      </p:timing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731</Words>
  <Application>Microsoft Office PowerPoint</Application>
  <PresentationFormat>Grand écran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Manu Trépant</cp:lastModifiedBy>
  <cp:revision>203</cp:revision>
  <dcterms:created xsi:type="dcterms:W3CDTF">2022-01-25T09:38:13Z</dcterms:created>
  <dcterms:modified xsi:type="dcterms:W3CDTF">2022-06-21T16:00:14Z</dcterms:modified>
</cp:coreProperties>
</file>